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6797675" cy="9926638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49DF62"/>
    <a:srgbClr val="3FE95B"/>
    <a:srgbClr val="99FF66"/>
    <a:srgbClr val="7EEE81"/>
    <a:srgbClr val="00FFCC"/>
    <a:srgbClr val="00B800"/>
    <a:srgbClr val="2CB22C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89" autoAdjust="0"/>
    <p:restoredTop sz="95301" autoAdjust="0"/>
  </p:normalViewPr>
  <p:slideViewPr>
    <p:cSldViewPr snapToGrid="0">
      <p:cViewPr>
        <p:scale>
          <a:sx n="50" d="100"/>
          <a:sy n="50" d="100"/>
        </p:scale>
        <p:origin x="2040" y="-285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 defTabSz="109421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 defTabSz="109421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 defTabSz="109421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4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74" indent="-285682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729" indent="-228546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820" indent="-228546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913" indent="-228546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004" indent="-228546" defTabSz="109352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097" indent="-228546" defTabSz="109352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188" indent="-228546" defTabSz="109352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280" indent="-228546" defTabSz="109352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38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svg"/><Relationship Id="rId21" Type="http://schemas.openxmlformats.org/officeDocument/2006/relationships/image" Target="../media/image19.jpeg"/><Relationship Id="rId42" Type="http://schemas.openxmlformats.org/officeDocument/2006/relationships/image" Target="../media/image40.jpe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53" Type="http://schemas.openxmlformats.org/officeDocument/2006/relationships/image" Target="../media/image51.jpe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jpeg"/><Relationship Id="rId128" Type="http://schemas.openxmlformats.org/officeDocument/2006/relationships/image" Target="../media/image126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134" Type="http://schemas.openxmlformats.org/officeDocument/2006/relationships/image" Target="../media/image132.png"/><Relationship Id="rId139" Type="http://schemas.openxmlformats.org/officeDocument/2006/relationships/image" Target="../media/image13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59" Type="http://schemas.openxmlformats.org/officeDocument/2006/relationships/image" Target="../media/image57.sv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54" Type="http://schemas.openxmlformats.org/officeDocument/2006/relationships/image" Target="../media/image52.jpeg"/><Relationship Id="rId70" Type="http://schemas.openxmlformats.org/officeDocument/2006/relationships/image" Target="../media/image68.jpe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jpe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jpe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9" Type="http://schemas.openxmlformats.org/officeDocument/2006/relationships/image" Target="../media/image37.jpe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jpeg"/><Relationship Id="rId141" Type="http://schemas.openxmlformats.org/officeDocument/2006/relationships/image" Target="../media/image139.jpeg"/><Relationship Id="rId7" Type="http://schemas.openxmlformats.org/officeDocument/2006/relationships/image" Target="../media/image5.png"/><Relationship Id="rId71" Type="http://schemas.openxmlformats.org/officeDocument/2006/relationships/image" Target="../media/image69.jpe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jpe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jpe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jpe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3" Type="http://schemas.openxmlformats.org/officeDocument/2006/relationships/image" Target="../media/image1.jpeg"/><Relationship Id="rId25" Type="http://schemas.openxmlformats.org/officeDocument/2006/relationships/image" Target="../media/image23.png"/><Relationship Id="rId46" Type="http://schemas.openxmlformats.org/officeDocument/2006/relationships/image" Target="../media/image44.jpe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20" Type="http://schemas.openxmlformats.org/officeDocument/2006/relationships/image" Target="../media/image18.png"/><Relationship Id="rId41" Type="http://schemas.openxmlformats.org/officeDocument/2006/relationships/image" Target="../media/image39.jpe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svg"/><Relationship Id="rId106" Type="http://schemas.openxmlformats.org/officeDocument/2006/relationships/image" Target="../media/image104.png"/><Relationship Id="rId127" Type="http://schemas.openxmlformats.org/officeDocument/2006/relationships/image" Target="../media/image125.jpe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26" Type="http://schemas.openxmlformats.org/officeDocument/2006/relationships/image" Target="../media/image24.png"/><Relationship Id="rId47" Type="http://schemas.openxmlformats.org/officeDocument/2006/relationships/image" Target="../media/image45.jpe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gif"/><Relationship Id="rId133" Type="http://schemas.openxmlformats.org/officeDocument/2006/relationships/image" Target="../media/image131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Picture 56">
            <a:extLst>
              <a:ext uri="{FF2B5EF4-FFF2-40B4-BE49-F238E27FC236}">
                <a16:creationId xmlns:a16="http://schemas.microsoft.com/office/drawing/2014/main" id="{45510BD3-1CB8-48F8-BCC5-7D902E70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14" y="5509655"/>
            <a:ext cx="259678" cy="3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" name="Left Arrow 911">
            <a:extLst>
              <a:ext uri="{FF2B5EF4-FFF2-40B4-BE49-F238E27FC236}">
                <a16:creationId xmlns:a16="http://schemas.microsoft.com/office/drawing/2014/main" id="{4EC019D7-4EAD-4EE8-B45B-49FAF77BD0B3}"/>
              </a:ext>
            </a:extLst>
          </p:cNvPr>
          <p:cNvSpPr/>
          <p:nvPr/>
        </p:nvSpPr>
        <p:spPr>
          <a:xfrm rot="11132369">
            <a:off x="6914876" y="4993007"/>
            <a:ext cx="1005967" cy="479143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1" name="Picture 830">
            <a:extLst>
              <a:ext uri="{FF2B5EF4-FFF2-40B4-BE49-F238E27FC236}">
                <a16:creationId xmlns:a16="http://schemas.microsoft.com/office/drawing/2014/main" id="{D4362E5A-EBE4-4A6E-9B34-B24F301EC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10" y="10672483"/>
            <a:ext cx="827862" cy="31044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46FF1C0-59BD-47D9-B4C8-6589537A2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29" y="7720186"/>
            <a:ext cx="701393" cy="458786"/>
          </a:xfrm>
          <a:prstGeom prst="rect">
            <a:avLst/>
          </a:prstGeom>
        </p:spPr>
      </p:pic>
      <p:pic>
        <p:nvPicPr>
          <p:cNvPr id="719" name="Picture 718">
            <a:extLst>
              <a:ext uri="{FF2B5EF4-FFF2-40B4-BE49-F238E27FC236}">
                <a16:creationId xmlns:a16="http://schemas.microsoft.com/office/drawing/2014/main" id="{A4310EBD-EEF0-4B9C-90F9-FC1D3DD2A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888" y="12755775"/>
            <a:ext cx="346324" cy="488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8E31020-7BA4-4361-9A85-AB2605337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761" y="11966037"/>
            <a:ext cx="553651" cy="58325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4F0340D-EF78-41E0-8548-29F325E99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8347" y="9898774"/>
            <a:ext cx="552789" cy="336134"/>
          </a:xfrm>
          <a:prstGeom prst="rect">
            <a:avLst/>
          </a:prstGeom>
        </p:spPr>
      </p:pic>
      <p:pic>
        <p:nvPicPr>
          <p:cNvPr id="852" name="Picture 58">
            <a:extLst>
              <a:ext uri="{FF2B5EF4-FFF2-40B4-BE49-F238E27FC236}">
                <a16:creationId xmlns:a16="http://schemas.microsoft.com/office/drawing/2014/main" id="{E119133F-A3D2-4E9B-BE6E-0859AA85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5278" y="7696721"/>
            <a:ext cx="352400" cy="3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169D91F-6D0E-41DD-96E8-D20701EA0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8200" y="4001042"/>
            <a:ext cx="405457" cy="334056"/>
          </a:xfrm>
          <a:prstGeom prst="rect">
            <a:avLst/>
          </a:prstGeom>
        </p:spPr>
      </p:pic>
      <p:pic>
        <p:nvPicPr>
          <p:cNvPr id="863" name="Picture 862">
            <a:extLst>
              <a:ext uri="{FF2B5EF4-FFF2-40B4-BE49-F238E27FC236}">
                <a16:creationId xmlns:a16="http://schemas.microsoft.com/office/drawing/2014/main" id="{8C1812CA-832E-43CF-98F2-1AE320C56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246" y="14792603"/>
            <a:ext cx="405457" cy="334056"/>
          </a:xfrm>
          <a:prstGeom prst="rect">
            <a:avLst/>
          </a:prstGeom>
        </p:spPr>
      </p:pic>
      <p:pic>
        <p:nvPicPr>
          <p:cNvPr id="731" name="Picture 730">
            <a:extLst>
              <a:ext uri="{FF2B5EF4-FFF2-40B4-BE49-F238E27FC236}">
                <a16:creationId xmlns:a16="http://schemas.microsoft.com/office/drawing/2014/main" id="{46C1D961-C09A-42A2-8DA5-922EF615BA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3736" y="14887156"/>
            <a:ext cx="705521" cy="348036"/>
          </a:xfrm>
          <a:prstGeom prst="rect">
            <a:avLst/>
          </a:prstGeom>
        </p:spPr>
      </p:pic>
      <p:pic>
        <p:nvPicPr>
          <p:cNvPr id="855" name="Picture 56">
            <a:extLst>
              <a:ext uri="{FF2B5EF4-FFF2-40B4-BE49-F238E27FC236}">
                <a16:creationId xmlns:a16="http://schemas.microsoft.com/office/drawing/2014/main" id="{BC708DF0-8531-461D-A42E-9A402B86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" y="7751549"/>
            <a:ext cx="738824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" name="Picture 24" descr="Image result for newton cradle icon">
            <a:extLst>
              <a:ext uri="{FF2B5EF4-FFF2-40B4-BE49-F238E27FC236}">
                <a16:creationId xmlns:a16="http://schemas.microsoft.com/office/drawing/2014/main" id="{239D8D2E-D2CE-4610-8AE7-2F128F3C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1582" y="7375414"/>
            <a:ext cx="403315" cy="4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4F8A65-56CE-400B-A3F5-D844D5D5F7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1543" y="4757547"/>
            <a:ext cx="705521" cy="348036"/>
          </a:xfrm>
          <a:prstGeom prst="rect">
            <a:avLst/>
          </a:prstGeom>
        </p:spPr>
      </p:pic>
      <p:pic>
        <p:nvPicPr>
          <p:cNvPr id="728" name="Picture 60">
            <a:extLst>
              <a:ext uri="{FF2B5EF4-FFF2-40B4-BE49-F238E27FC236}">
                <a16:creationId xmlns:a16="http://schemas.microsoft.com/office/drawing/2014/main" id="{244D365C-37CE-4EA1-9B39-3467C71E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51" y="8178155"/>
            <a:ext cx="185626" cy="13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7" name="Picture 9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016677" y="4102051"/>
            <a:ext cx="421336" cy="347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771D7-BC9D-484F-8D6B-67B172AAA3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3084" y="12154257"/>
            <a:ext cx="373651" cy="3528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99C9252-9D0B-405D-8616-62960651FB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2842" y="10014565"/>
            <a:ext cx="400303" cy="277467"/>
          </a:xfrm>
          <a:prstGeom prst="rect">
            <a:avLst/>
          </a:prstGeom>
        </p:spPr>
      </p:pic>
      <p:pic>
        <p:nvPicPr>
          <p:cNvPr id="507" name="Picture 19">
            <a:extLst>
              <a:ext uri="{FF2B5EF4-FFF2-40B4-BE49-F238E27FC236}">
                <a16:creationId xmlns:a16="http://schemas.microsoft.com/office/drawing/2014/main" id="{72027566-4DA8-465A-B6F3-04714CDC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483">
            <a:off x="4500367" y="15271525"/>
            <a:ext cx="218453" cy="2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24E376-3DBA-421B-8B9F-02A98D9258C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06354" y="11237390"/>
            <a:ext cx="481951" cy="4934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6809031">
            <a:off x="3694907" y="9873289"/>
            <a:ext cx="498306" cy="605736"/>
          </a:xfrm>
          <a:prstGeom prst="rect">
            <a:avLst/>
          </a:prstGeom>
        </p:spPr>
      </p:pic>
      <p:pic>
        <p:nvPicPr>
          <p:cNvPr id="795" name="Picture 98" descr="Image result for gas pressure clipart black and white">
            <a:extLst>
              <a:ext uri="{FF2B5EF4-FFF2-40B4-BE49-F238E27FC236}">
                <a16:creationId xmlns:a16="http://schemas.microsoft.com/office/drawing/2014/main" id="{4D2B7638-D318-4FDE-A944-11AC59B5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99" y="10498633"/>
            <a:ext cx="400582" cy="2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25772" y="3391582"/>
            <a:ext cx="552228" cy="35522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683967" y="13747868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2069061" y="15623499"/>
            <a:ext cx="6365875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45268" y="11513919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069061" y="13458149"/>
            <a:ext cx="5842000" cy="622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1970636" y="11170256"/>
            <a:ext cx="5929312" cy="616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650107" y="9322385"/>
            <a:ext cx="2705296" cy="220761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395734" y="7097943"/>
            <a:ext cx="2893328" cy="233628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015638" y="9095113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069517" y="6819424"/>
            <a:ext cx="5827713" cy="650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7736837" y="2576017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7831138" y="28703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303096" y="15447731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225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68" y="15687570"/>
            <a:ext cx="13567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Voltage &amp; Resistance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165842C-E8E0-4757-9977-B0A16C56CC5C}"/>
              </a:ext>
            </a:extLst>
          </p:cNvPr>
          <p:cNvSpPr/>
          <p:nvPr/>
        </p:nvSpPr>
        <p:spPr>
          <a:xfrm rot="3660063">
            <a:off x="632373" y="16764912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244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136" y="13563086"/>
            <a:ext cx="102091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Contact forces   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F44BD91C-4AE5-428E-9539-38258344C2CA}"/>
              </a:ext>
            </a:extLst>
          </p:cNvPr>
          <p:cNvSpPr/>
          <p:nvPr/>
        </p:nvSpPr>
        <p:spPr>
          <a:xfrm>
            <a:off x="4898522" y="13342771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71" name="TextBox 52">
            <a:extLst>
              <a:ext uri="{FF2B5EF4-FFF2-40B4-BE49-F238E27FC236}">
                <a16:creationId xmlns:a16="http://schemas.microsoft.com/office/drawing/2014/main" id="{895EFDB1-5D21-48F6-80D7-8D81E8314246}"/>
              </a:ext>
            </a:extLst>
          </p:cNvPr>
          <p:cNvSpPr txBox="1">
            <a:spLocks noChangeArrowheads="1"/>
          </p:cNvSpPr>
          <p:nvPr/>
        </p:nvSpPr>
        <p:spPr bwMode="auto">
          <a:xfrm rot="1122326">
            <a:off x="922750" y="11055808"/>
            <a:ext cx="150783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Arial" panose="020B0604020202020204" pitchFamily="34" charset="0"/>
              </a:rPr>
              <a:t>Electricity in</a:t>
            </a:r>
          </a:p>
          <a:p>
            <a:pPr algn="ctr" eaLnBrk="1" hangingPunct="1"/>
            <a:r>
              <a:rPr lang="en-US" altLang="en-US" sz="1200" b="1" dirty="0">
                <a:latin typeface="Arial" panose="020B0604020202020204" pitchFamily="34" charset="0"/>
              </a:rPr>
              <a:t> the home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>
            <a:off x="7476085" y="8940102"/>
            <a:ext cx="68468" cy="839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0317A66-A348-46E1-ABA5-46DAB7116304}"/>
              </a:ext>
            </a:extLst>
          </p:cNvPr>
          <p:cNvSpPr/>
          <p:nvPr/>
        </p:nvSpPr>
        <p:spPr>
          <a:xfrm>
            <a:off x="3770142" y="15577883"/>
            <a:ext cx="68372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7784949" y="11158586"/>
            <a:ext cx="68128" cy="660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4772B346-07BC-4AD9-9391-9F2B0C401EAD}"/>
              </a:ext>
            </a:extLst>
          </p:cNvPr>
          <p:cNvSpPr/>
          <p:nvPr/>
        </p:nvSpPr>
        <p:spPr>
          <a:xfrm>
            <a:off x="2695607" y="8991685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07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791" y="9232552"/>
            <a:ext cx="1406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Radioactivity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66B2CD5-C679-44C9-828B-B2B12E5BE918}"/>
              </a:ext>
            </a:extLst>
          </p:cNvPr>
          <p:cNvSpPr/>
          <p:nvPr/>
        </p:nvSpPr>
        <p:spPr>
          <a:xfrm>
            <a:off x="7721173" y="6826418"/>
            <a:ext cx="52079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5993597" y="6824150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E8456D6D-6D59-4163-9ABE-8923EF2B70A5}"/>
              </a:ext>
            </a:extLst>
          </p:cNvPr>
          <p:cNvSpPr/>
          <p:nvPr/>
        </p:nvSpPr>
        <p:spPr>
          <a:xfrm>
            <a:off x="2093908" y="2503088"/>
            <a:ext cx="6024562" cy="6302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rgbClr val="C00000"/>
              </a:solidFill>
            </a:endParaRPr>
          </a:p>
        </p:txBody>
      </p:sp>
      <p:sp>
        <p:nvSpPr>
          <p:cNvPr id="516" name="Triangle 45">
            <a:extLst>
              <a:ext uri="{FF2B5EF4-FFF2-40B4-BE49-F238E27FC236}">
                <a16:creationId xmlns:a16="http://schemas.microsoft.com/office/drawing/2014/main" id="{66F5EA8C-026E-4A41-B46F-BE1CE69A6A8B}"/>
              </a:ext>
            </a:extLst>
          </p:cNvPr>
          <p:cNvSpPr/>
          <p:nvPr/>
        </p:nvSpPr>
        <p:spPr>
          <a:xfrm rot="16200000">
            <a:off x="1273170" y="2423715"/>
            <a:ext cx="936625" cy="736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rgbClr val="C00000"/>
              </a:solidFill>
            </a:endParaRPr>
          </a:p>
        </p:txBody>
      </p:sp>
      <p:sp>
        <p:nvSpPr>
          <p:cNvPr id="517" name="TextBox 292">
            <a:extLst>
              <a:ext uri="{FF2B5EF4-FFF2-40B4-BE49-F238E27FC236}">
                <a16:creationId xmlns:a16="http://schemas.microsoft.com/office/drawing/2014/main" id="{87A35DB5-4CDB-4007-B70D-80F0F80A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74" y="1962545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Understanding variables</a:t>
            </a:r>
          </a:p>
        </p:txBody>
      </p:sp>
      <p:sp>
        <p:nvSpPr>
          <p:cNvPr id="518" name="TextBox 321">
            <a:extLst>
              <a:ext uri="{FF2B5EF4-FFF2-40B4-BE49-F238E27FC236}">
                <a16:creationId xmlns:a16="http://schemas.microsoft.com/office/drawing/2014/main" id="{6820C226-016D-4ECF-8EA1-C261C6B0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887" y="2226847"/>
            <a:ext cx="14050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Applying </a:t>
            </a:r>
            <a:r>
              <a:rPr lang="en-US" altLang="en-US" sz="800" dirty="0" err="1"/>
              <a:t>maths</a:t>
            </a:r>
            <a:r>
              <a:rPr lang="en-US" altLang="en-US" sz="800" dirty="0"/>
              <a:t> to the scientific concepts</a:t>
            </a:r>
          </a:p>
        </p:txBody>
      </p:sp>
      <p:sp>
        <p:nvSpPr>
          <p:cNvPr id="519" name="TextBox 360">
            <a:extLst>
              <a:ext uri="{FF2B5EF4-FFF2-40B4-BE49-F238E27FC236}">
                <a16:creationId xmlns:a16="http://schemas.microsoft.com/office/drawing/2014/main" id="{4B4DCE47-C8E2-47E0-8259-3A572422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450" y="3335888"/>
            <a:ext cx="1197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520" name="TextBox 365">
            <a:extLst>
              <a:ext uri="{FF2B5EF4-FFF2-40B4-BE49-F238E27FC236}">
                <a16:creationId xmlns:a16="http://schemas.microsoft.com/office/drawing/2014/main" id="{0670438D-F164-407A-ADD7-66358CA6E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106" y="1974778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521" name="TextBox 368">
            <a:extLst>
              <a:ext uri="{FF2B5EF4-FFF2-40B4-BE49-F238E27FC236}">
                <a16:creationId xmlns:a16="http://schemas.microsoft.com/office/drawing/2014/main" id="{8BE0A06C-84BD-4660-B56D-C21C168F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316" y="2317736"/>
            <a:ext cx="1001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patterns</a:t>
            </a:r>
          </a:p>
        </p:txBody>
      </p:sp>
      <p:sp>
        <p:nvSpPr>
          <p:cNvPr id="522" name="TextBox 384">
            <a:extLst>
              <a:ext uri="{FF2B5EF4-FFF2-40B4-BE49-F238E27FC236}">
                <a16:creationId xmlns:a16="http://schemas.microsoft.com/office/drawing/2014/main" id="{436D6CEC-A1F4-45E6-91BD-48EE0FED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521" y="3338838"/>
            <a:ext cx="1075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sp>
        <p:nvSpPr>
          <p:cNvPr id="523" name="TextBox 388">
            <a:extLst>
              <a:ext uri="{FF2B5EF4-FFF2-40B4-BE49-F238E27FC236}">
                <a16:creationId xmlns:a16="http://schemas.microsoft.com/office/drawing/2014/main" id="{BEC377C8-F455-46BE-AC7C-D1420557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73" y="3098078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524" name="TextBox 392">
            <a:extLst>
              <a:ext uri="{FF2B5EF4-FFF2-40B4-BE49-F238E27FC236}">
                <a16:creationId xmlns:a16="http://schemas.microsoft.com/office/drawing/2014/main" id="{D184E55C-F93A-4074-B853-5C89FFF0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550" y="3096672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Analysis of secondary data</a:t>
            </a:r>
          </a:p>
        </p:txBody>
      </p:sp>
      <p:sp>
        <p:nvSpPr>
          <p:cNvPr id="525" name="TextBox 394">
            <a:extLst>
              <a:ext uri="{FF2B5EF4-FFF2-40B4-BE49-F238E27FC236}">
                <a16:creationId xmlns:a16="http://schemas.microsoft.com/office/drawing/2014/main" id="{77DD830E-4841-4977-9ECA-23CD0A1E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4" y="3346282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graphs and </a:t>
            </a:r>
            <a:r>
              <a:rPr lang="en-US" altLang="en-US" sz="800" dirty="0" err="1"/>
              <a:t>analysing</a:t>
            </a:r>
            <a:r>
              <a:rPr lang="en-US" altLang="en-US" sz="800" dirty="0"/>
              <a:t> graphical data</a:t>
            </a:r>
          </a:p>
        </p:txBody>
      </p:sp>
      <p:sp>
        <p:nvSpPr>
          <p:cNvPr id="526" name="Triangle 45">
            <a:extLst>
              <a:ext uri="{FF2B5EF4-FFF2-40B4-BE49-F238E27FC236}">
                <a16:creationId xmlns:a16="http://schemas.microsoft.com/office/drawing/2014/main" id="{052BC0F4-281E-46B6-A436-51DAA1E760DA}"/>
              </a:ext>
            </a:extLst>
          </p:cNvPr>
          <p:cNvSpPr/>
          <p:nvPr/>
        </p:nvSpPr>
        <p:spPr>
          <a:xfrm rot="5400000">
            <a:off x="7992264" y="2494357"/>
            <a:ext cx="938212" cy="736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rgbClr val="C00000"/>
              </a:solidFill>
            </a:endParaRPr>
          </a:p>
        </p:txBody>
      </p:sp>
      <p:sp>
        <p:nvSpPr>
          <p:cNvPr id="527" name="TextBox 388">
            <a:extLst>
              <a:ext uri="{FF2B5EF4-FFF2-40B4-BE49-F238E27FC236}">
                <a16:creationId xmlns:a16="http://schemas.microsoft.com/office/drawing/2014/main" id="{CDD964A6-7391-4312-A919-28CE5CBB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139" y="1984595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529" name="TextBox 365">
            <a:extLst>
              <a:ext uri="{FF2B5EF4-FFF2-40B4-BE49-F238E27FC236}">
                <a16:creationId xmlns:a16="http://schemas.microsoft.com/office/drawing/2014/main" id="{0CFAA23C-01A7-49B5-B1B5-8F81116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174" y="311161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Risk Assessment</a:t>
            </a:r>
          </a:p>
        </p:txBody>
      </p:sp>
      <p:sp>
        <p:nvSpPr>
          <p:cNvPr id="530" name="TextBox 394">
            <a:extLst>
              <a:ext uri="{FF2B5EF4-FFF2-40B4-BE49-F238E27FC236}">
                <a16:creationId xmlns:a16="http://schemas.microsoft.com/office/drawing/2014/main" id="{B9FD33C6-6CE6-448F-944F-70E0C473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762" y="2220395"/>
            <a:ext cx="149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</a:t>
            </a:r>
          </a:p>
          <a:p>
            <a:pPr algn="ctr" eaLnBrk="1" hangingPunct="1"/>
            <a:r>
              <a:rPr lang="en-US" altLang="en-US" sz="800" dirty="0"/>
              <a:t>methods</a:t>
            </a:r>
          </a:p>
        </p:txBody>
      </p:sp>
      <p:sp>
        <p:nvSpPr>
          <p:cNvPr id="531" name="TextBox 2">
            <a:extLst>
              <a:ext uri="{FF2B5EF4-FFF2-40B4-BE49-F238E27FC236}">
                <a16:creationId xmlns:a16="http://schemas.microsoft.com/office/drawing/2014/main" id="{5F74F906-A277-4F14-9128-529969BF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5" y="2638026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532" name="TextBox 4">
            <a:extLst>
              <a:ext uri="{FF2B5EF4-FFF2-40B4-BE49-F238E27FC236}">
                <a16:creationId xmlns:a16="http://schemas.microsoft.com/office/drawing/2014/main" id="{AFE35BB7-A81F-45E4-94BA-EE9B9610253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440364" y="2781793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533" name="TextBox 439">
            <a:extLst>
              <a:ext uri="{FF2B5EF4-FFF2-40B4-BE49-F238E27FC236}">
                <a16:creationId xmlns:a16="http://schemas.microsoft.com/office/drawing/2014/main" id="{337BE0E9-9F27-4C34-971A-79B493005A0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98576" y="2748943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dirty="0">
                <a:solidFill>
                  <a:schemeClr val="bg1"/>
                </a:solidFill>
              </a:rPr>
              <a:t>Year 13</a:t>
            </a:r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959D34F7-5511-43D4-8E01-82415AB38C00}"/>
              </a:ext>
            </a:extLst>
          </p:cNvPr>
          <p:cNvCxnSpPr>
            <a:cxnSpLocks/>
          </p:cNvCxnSpPr>
          <p:nvPr/>
        </p:nvCxnSpPr>
        <p:spPr>
          <a:xfrm>
            <a:off x="2286654" y="2247191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8A0FFACF-5FE4-4E72-B5F2-A9505B3D812B}"/>
              </a:ext>
            </a:extLst>
          </p:cNvPr>
          <p:cNvCxnSpPr>
            <a:cxnSpLocks/>
          </p:cNvCxnSpPr>
          <p:nvPr/>
        </p:nvCxnSpPr>
        <p:spPr>
          <a:xfrm flipV="1">
            <a:off x="2462559" y="310061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82C2568F-DA4F-4905-9C58-1119225EE467}"/>
              </a:ext>
            </a:extLst>
          </p:cNvPr>
          <p:cNvCxnSpPr>
            <a:cxnSpLocks/>
          </p:cNvCxnSpPr>
          <p:nvPr/>
        </p:nvCxnSpPr>
        <p:spPr>
          <a:xfrm>
            <a:off x="3700715" y="2257664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B38943A8-9FC0-43BE-AE41-D3C272E1A853}"/>
              </a:ext>
            </a:extLst>
          </p:cNvPr>
          <p:cNvCxnSpPr>
            <a:cxnSpLocks/>
          </p:cNvCxnSpPr>
          <p:nvPr/>
        </p:nvCxnSpPr>
        <p:spPr>
          <a:xfrm flipV="1">
            <a:off x="5147972" y="309330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93CD528B-7F86-4942-B423-9FC840703D4F}"/>
              </a:ext>
            </a:extLst>
          </p:cNvPr>
          <p:cNvCxnSpPr>
            <a:cxnSpLocks/>
          </p:cNvCxnSpPr>
          <p:nvPr/>
        </p:nvCxnSpPr>
        <p:spPr>
          <a:xfrm>
            <a:off x="4628492" y="2247035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E7FE2FB-4D7C-4324-8564-84ABEE7D2AE6}"/>
              </a:ext>
            </a:extLst>
          </p:cNvPr>
          <p:cNvCxnSpPr>
            <a:cxnSpLocks/>
          </p:cNvCxnSpPr>
          <p:nvPr/>
        </p:nvCxnSpPr>
        <p:spPr>
          <a:xfrm flipV="1">
            <a:off x="6140952" y="3103200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 368">
            <a:extLst>
              <a:ext uri="{FF2B5EF4-FFF2-40B4-BE49-F238E27FC236}">
                <a16:creationId xmlns:a16="http://schemas.microsoft.com/office/drawing/2014/main" id="{69A2E480-8C5D-4A65-9C28-9834A58D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367" y="2219584"/>
            <a:ext cx="10017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Evaluation of scientific concepts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2F7F46B4-81BA-4764-9167-285DD09AFAB0}"/>
              </a:ext>
            </a:extLst>
          </p:cNvPr>
          <p:cNvCxnSpPr>
            <a:cxnSpLocks/>
          </p:cNvCxnSpPr>
          <p:nvPr/>
        </p:nvCxnSpPr>
        <p:spPr>
          <a:xfrm flipV="1">
            <a:off x="7679909" y="309330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TextBox 365">
            <a:extLst>
              <a:ext uri="{FF2B5EF4-FFF2-40B4-BE49-F238E27FC236}">
                <a16:creationId xmlns:a16="http://schemas.microsoft.com/office/drawing/2014/main" id="{1BD355A8-EEDD-4D0A-B4DE-8A357DE3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863" y="3362911"/>
            <a:ext cx="817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Evaluating data and investigations</a:t>
            </a:r>
          </a:p>
        </p:txBody>
      </p:sp>
      <p:pic>
        <p:nvPicPr>
          <p:cNvPr id="631" name="Picture 12">
            <a:extLst>
              <a:ext uri="{FF2B5EF4-FFF2-40B4-BE49-F238E27FC236}">
                <a16:creationId xmlns:a16="http://schemas.microsoft.com/office/drawing/2014/main" id="{BD919BF1-A906-4626-8149-5B4E17CCA2FC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870" r="2019" b="4565"/>
          <a:stretch>
            <a:fillRect/>
          </a:stretch>
        </p:blipFill>
        <p:spPr bwMode="auto">
          <a:xfrm>
            <a:off x="-6372107" y="21911634"/>
            <a:ext cx="567588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" name="Rectangle 780">
            <a:extLst>
              <a:ext uri="{FF2B5EF4-FFF2-40B4-BE49-F238E27FC236}">
                <a16:creationId xmlns:a16="http://schemas.microsoft.com/office/drawing/2014/main" id="{9B967AD1-FFB0-495B-BD69-ADF3D6D02055}"/>
              </a:ext>
            </a:extLst>
          </p:cNvPr>
          <p:cNvSpPr/>
          <p:nvPr/>
        </p:nvSpPr>
        <p:spPr>
          <a:xfrm>
            <a:off x="5393620" y="9075925"/>
            <a:ext cx="77540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667928A8-8D3B-43AA-9BAE-DE83A10C8585}"/>
              </a:ext>
            </a:extLst>
          </p:cNvPr>
          <p:cNvSpPr/>
          <p:nvPr/>
        </p:nvSpPr>
        <p:spPr>
          <a:xfrm rot="3660063">
            <a:off x="635329" y="17002305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pic>
        <p:nvPicPr>
          <p:cNvPr id="421" name="Picture 420" descr="Red color waves on white background vector illustration | Premium ...">
            <a:extLst>
              <a:ext uri="{FF2B5EF4-FFF2-40B4-BE49-F238E27FC236}">
                <a16:creationId xmlns:a16="http://schemas.microsoft.com/office/drawing/2014/main" id="{532EB91C-F746-41AE-96CC-62CA3F52AAC4}"/>
              </a:ext>
            </a:extLst>
          </p:cNvPr>
          <p:cNvPicPr/>
          <p:nvPr/>
        </p:nvPicPr>
        <p:blipFill rotWithShape="1">
          <a:blip r:embed="rId2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b="7380"/>
          <a:stretch/>
        </p:blipFill>
        <p:spPr bwMode="auto">
          <a:xfrm>
            <a:off x="203456" y="88490"/>
            <a:ext cx="9270352" cy="1400200"/>
          </a:xfrm>
          <a:prstGeom prst="rect">
            <a:avLst/>
          </a:prstGeom>
          <a:noFill/>
        </p:spPr>
      </p:pic>
      <p:sp>
        <p:nvSpPr>
          <p:cNvPr id="425" name="Rounded Rectangle 424"/>
          <p:cNvSpPr/>
          <p:nvPr/>
        </p:nvSpPr>
        <p:spPr>
          <a:xfrm>
            <a:off x="203455" y="78548"/>
            <a:ext cx="9392205" cy="14985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C44A017-0A51-42C3-A7D1-52835A3DEFAD}"/>
              </a:ext>
            </a:extLst>
          </p:cNvPr>
          <p:cNvSpPr txBox="1"/>
          <p:nvPr/>
        </p:nvSpPr>
        <p:spPr>
          <a:xfrm>
            <a:off x="4848077" y="1159232"/>
            <a:ext cx="48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St John Henry Newman Catholic School</a:t>
            </a:r>
          </a:p>
        </p:txBody>
      </p:sp>
      <p:pic>
        <p:nvPicPr>
          <p:cNvPr id="435" name="Picture 2" descr="St John Henry Newman Catholic School - Moving day | Facebook">
            <a:extLst>
              <a:ext uri="{FF2B5EF4-FFF2-40B4-BE49-F238E27FC236}">
                <a16:creationId xmlns:a16="http://schemas.microsoft.com/office/drawing/2014/main" id="{C94A86C1-D9B6-45EF-A2F7-3EC31F0E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17" y="178835"/>
            <a:ext cx="1000926" cy="1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996" y="445873"/>
            <a:ext cx="3117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400" b="1" dirty="0">
                <a:latin typeface="Arial Rounded MT Bold" panose="020F0704030504030204" pitchFamily="34" charset="0"/>
                <a:cs typeface="Agent Orange" panose="00000400000000000000" pitchFamily="2" charset="0"/>
              </a:rPr>
              <a:t>Learning journey</a:t>
            </a: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AA8723B3-902E-4D56-A30D-2DC7CD8D8C4E}"/>
              </a:ext>
            </a:extLst>
          </p:cNvPr>
          <p:cNvSpPr/>
          <p:nvPr/>
        </p:nvSpPr>
        <p:spPr>
          <a:xfrm>
            <a:off x="8214328" y="15296550"/>
            <a:ext cx="1166203" cy="1128191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01" tIns="46451" rIns="92901" bIns="46451" rtlCol="0" anchor="ctr"/>
          <a:lstStyle/>
          <a:p>
            <a:pPr algn="ctr"/>
            <a:endParaRPr lang="en-GB" sz="1247" dirty="0">
              <a:solidFill>
                <a:schemeClr val="tx1"/>
              </a:solidFill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8313612" y="15478225"/>
            <a:ext cx="100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KS3</a:t>
            </a:r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AA8723B3-902E-4D56-A30D-2DC7CD8D8C4E}"/>
              </a:ext>
            </a:extLst>
          </p:cNvPr>
          <p:cNvSpPr/>
          <p:nvPr/>
        </p:nvSpPr>
        <p:spPr>
          <a:xfrm>
            <a:off x="7897230" y="12676673"/>
            <a:ext cx="1166203" cy="1128191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01" tIns="46451" rIns="92901" bIns="46451" rtlCol="0" anchor="ctr"/>
          <a:lstStyle/>
          <a:p>
            <a:pPr algn="ctr"/>
            <a:endParaRPr lang="en-GB" sz="1247" dirty="0">
              <a:solidFill>
                <a:schemeClr val="tx1"/>
              </a:solidFill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7984168" y="12847082"/>
            <a:ext cx="100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KS4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06E8C34E-A50A-489D-AB33-61E86B119067}"/>
              </a:ext>
            </a:extLst>
          </p:cNvPr>
          <p:cNvSpPr txBox="1"/>
          <p:nvPr/>
        </p:nvSpPr>
        <p:spPr>
          <a:xfrm>
            <a:off x="11221941" y="11631610"/>
            <a:ext cx="99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7855" y="1058216"/>
            <a:ext cx="815821" cy="418264"/>
          </a:xfrm>
          <a:prstGeom prst="rect">
            <a:avLst/>
          </a:prstGeom>
        </p:spPr>
      </p:pic>
      <p:sp>
        <p:nvSpPr>
          <p:cNvPr id="472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14" y="15768921"/>
            <a:ext cx="91932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Speed</a:t>
            </a:r>
          </a:p>
        </p:txBody>
      </p:sp>
      <p:sp>
        <p:nvSpPr>
          <p:cNvPr id="471" name="Rounded Rectangle 470"/>
          <p:cNvSpPr/>
          <p:nvPr/>
        </p:nvSpPr>
        <p:spPr>
          <a:xfrm>
            <a:off x="1252822" y="1960532"/>
            <a:ext cx="7592718" cy="18334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473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523" y="15750138"/>
            <a:ext cx="114917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Current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222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055" y="15695539"/>
            <a:ext cx="9296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Energy Costs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478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962" y="13500727"/>
            <a:ext cx="114521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Magnetism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499" name="Picture 143">
            <a:extLst>
              <a:ext uri="{FF2B5EF4-FFF2-40B4-BE49-F238E27FC236}">
                <a16:creationId xmlns:a16="http://schemas.microsoft.com/office/drawing/2014/main" id="{52883A76-4D79-477B-8B7C-81106EF4C2C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72" y="3143805"/>
            <a:ext cx="277394" cy="2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Rectangle 649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6174950" y="11108611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58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172" y="11251010"/>
            <a:ext cx="1218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Arial" panose="020B0604020202020204" pitchFamily="34" charset="0"/>
              </a:rPr>
              <a:t>Energy transfer by heating</a:t>
            </a:r>
            <a:endParaRPr lang="en-US" altLang="en-US" sz="1000" b="1" dirty="0">
              <a:latin typeface="Arial" panose="020B0604020202020204" pitchFamily="34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4592112" y="11031562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62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291" y="11250066"/>
            <a:ext cx="1035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Energy Resources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D8C0F3-BB49-40A7-A819-C7E25914D685}"/>
              </a:ext>
            </a:extLst>
          </p:cNvPr>
          <p:cNvSpPr/>
          <p:nvPr/>
        </p:nvSpPr>
        <p:spPr>
          <a:xfrm>
            <a:off x="6728952" y="15618101"/>
            <a:ext cx="69850" cy="7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521DEE49-C65D-4F03-A8FF-B714FE387B0B}"/>
              </a:ext>
            </a:extLst>
          </p:cNvPr>
          <p:cNvSpPr/>
          <p:nvPr/>
        </p:nvSpPr>
        <p:spPr>
          <a:xfrm>
            <a:off x="3271924" y="13416798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68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 rot="2539404">
            <a:off x="7597616" y="11697088"/>
            <a:ext cx="1571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Energy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675" name="TextBox 52">
            <a:extLst>
              <a:ext uri="{FF2B5EF4-FFF2-40B4-BE49-F238E27FC236}">
                <a16:creationId xmlns:a16="http://schemas.microsoft.com/office/drawing/2014/main" id="{CE70F2AF-3BA3-497F-A582-534A4CD5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103" y="11234136"/>
            <a:ext cx="12346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Electric circuits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06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 rot="17861902">
            <a:off x="616867" y="10071241"/>
            <a:ext cx="1346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Molecules and matter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09" name="Rectangle 908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035693" y="4656537"/>
            <a:ext cx="5255443" cy="650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910" name="Left Arrow 909"/>
          <p:cNvSpPr/>
          <p:nvPr/>
        </p:nvSpPr>
        <p:spPr>
          <a:xfrm rot="9359207">
            <a:off x="6655519" y="4418746"/>
            <a:ext cx="1122641" cy="479143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1" name="Left Arrow 910"/>
          <p:cNvSpPr/>
          <p:nvPr/>
        </p:nvSpPr>
        <p:spPr>
          <a:xfrm rot="10800000">
            <a:off x="6981736" y="4651725"/>
            <a:ext cx="1152137" cy="479143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5943938" y="4277593"/>
            <a:ext cx="1299958" cy="13049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 dirty="0"/>
              <a:t>GCSE exams</a:t>
            </a:r>
          </a:p>
        </p:txBody>
      </p:sp>
      <p:sp>
        <p:nvSpPr>
          <p:cNvPr id="914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370" y="4018897"/>
            <a:ext cx="20142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A Level Sciences </a:t>
            </a:r>
            <a:r>
              <a:rPr lang="en-US" altLang="en-US" sz="1000" dirty="0"/>
              <a:t>– </a:t>
            </a:r>
          </a:p>
          <a:p>
            <a:pPr eaLnBrk="1" hangingPunct="1"/>
            <a:r>
              <a:rPr lang="en-US" altLang="en-US" sz="1000" dirty="0"/>
              <a:t>Biology, Chemistry &amp; Physics </a:t>
            </a:r>
          </a:p>
          <a:p>
            <a:pPr eaLnBrk="1" hangingPunct="1"/>
            <a:r>
              <a:rPr lang="en-US" altLang="en-US" sz="1000" dirty="0"/>
              <a:t>(</a:t>
            </a:r>
            <a:r>
              <a:rPr lang="en-US" altLang="en-US" sz="800" dirty="0"/>
              <a:t>Need grade 6 and grade 6 in </a:t>
            </a:r>
            <a:r>
              <a:rPr lang="en-US" altLang="en-US" sz="800" dirty="0" err="1"/>
              <a:t>Maths</a:t>
            </a:r>
            <a:r>
              <a:rPr lang="en-US" altLang="en-US" sz="800" dirty="0"/>
              <a:t>)</a:t>
            </a:r>
          </a:p>
        </p:txBody>
      </p:sp>
      <p:sp>
        <p:nvSpPr>
          <p:cNvPr id="915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311" y="4625439"/>
            <a:ext cx="1071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Applied Science A Level</a:t>
            </a:r>
            <a:endParaRPr lang="en-US" altLang="en-US" sz="1000" dirty="0"/>
          </a:p>
        </p:txBody>
      </p:sp>
      <p:sp>
        <p:nvSpPr>
          <p:cNvPr id="916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832" y="5281282"/>
            <a:ext cx="16948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Other post 16 options </a:t>
            </a:r>
            <a:r>
              <a:rPr lang="en-US" altLang="en-US" sz="800" dirty="0"/>
              <a:t>Apprenticeships, college, other A level subjects)</a:t>
            </a:r>
          </a:p>
        </p:txBody>
      </p:sp>
      <p:pic>
        <p:nvPicPr>
          <p:cNvPr id="918" name="Picture 9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78292" y="3852215"/>
            <a:ext cx="374531" cy="391301"/>
          </a:xfrm>
          <a:prstGeom prst="rect">
            <a:avLst/>
          </a:prstGeom>
        </p:spPr>
      </p:pic>
      <p:sp>
        <p:nvSpPr>
          <p:cNvPr id="920" name="Block Arc 91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16200000" flipH="1">
            <a:off x="656742" y="4842185"/>
            <a:ext cx="2804773" cy="2451104"/>
          </a:xfrm>
          <a:prstGeom prst="blockArc">
            <a:avLst>
              <a:gd name="adj1" fmla="val 10852956"/>
              <a:gd name="adj2" fmla="val 1513"/>
              <a:gd name="adj3" fmla="val 2671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921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457" y="9113618"/>
            <a:ext cx="1595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Forces in balance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922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950" y="9216818"/>
            <a:ext cx="15952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Motion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23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 rot="19372619">
            <a:off x="709887" y="5017031"/>
            <a:ext cx="17448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Force and pressure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924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63" y="8026012"/>
            <a:ext cx="951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latin typeface="Arial" panose="020B0604020202020204" pitchFamily="34" charset="0"/>
              </a:rPr>
              <a:t>Force and Motion</a:t>
            </a:r>
            <a:endParaRPr lang="en-US" altLang="en-US" sz="800" b="1" dirty="0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56710" y="6881848"/>
            <a:ext cx="1573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latin typeface="Arial" panose="020B0604020202020204" pitchFamily="34" charset="0"/>
              </a:rPr>
              <a:t>Electromagneticwaves</a:t>
            </a:r>
            <a:endParaRPr lang="en-GB" sz="1400" b="1" dirty="0">
              <a:latin typeface="Arial" panose="020B0604020202020204" pitchFamily="34" charset="0"/>
            </a:endParaRPr>
          </a:p>
        </p:txBody>
      </p:sp>
      <p:sp>
        <p:nvSpPr>
          <p:cNvPr id="927" name="Rectangle 926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4245290" y="4642433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19283190" flipH="1">
            <a:off x="910481" y="6509210"/>
            <a:ext cx="788174" cy="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 rot="16200000">
            <a:off x="8464679" y="8501433"/>
            <a:ext cx="48827" cy="898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86589" y="287936"/>
            <a:ext cx="3240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gent Orange" panose="00000400000000000000" pitchFamily="2" charset="0"/>
              </a:rPr>
              <a:t>PHYSICS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gent Orange" panose="000004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51137" y="1991249"/>
            <a:ext cx="299312" cy="2956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78955" y="1989029"/>
            <a:ext cx="575287" cy="2433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06776" y="3392362"/>
            <a:ext cx="625883" cy="3722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53452" y="1989966"/>
            <a:ext cx="400770" cy="3313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05045" y="3386568"/>
            <a:ext cx="356089" cy="3516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807546" y="1996958"/>
            <a:ext cx="237997" cy="249012"/>
          </a:xfrm>
          <a:prstGeom prst="rect">
            <a:avLst/>
          </a:prstGeom>
        </p:spPr>
      </p:pic>
      <p:sp>
        <p:nvSpPr>
          <p:cNvPr id="595" name="TextBox 1">
            <a:extLst>
              <a:ext uri="{FF2B5EF4-FFF2-40B4-BE49-F238E27FC236}">
                <a16:creationId xmlns:a16="http://schemas.microsoft.com/office/drawing/2014/main" id="{D3EC86F3-EE07-450F-8DBD-0F5E7F28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233" y="17567429"/>
            <a:ext cx="5821007" cy="46166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CROSS-CURRICULAR LINKS</a:t>
            </a:r>
          </a:p>
        </p:txBody>
      </p:sp>
      <p:sp>
        <p:nvSpPr>
          <p:cNvPr id="736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497" y="13616358"/>
            <a:ext cx="102091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Pressure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43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45" y="13761586"/>
            <a:ext cx="156929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Electromagnets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751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745" y="13560235"/>
            <a:ext cx="11704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Work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76" name="Rectangle 775"/>
          <p:cNvSpPr/>
          <p:nvPr/>
        </p:nvSpPr>
        <p:spPr>
          <a:xfrm>
            <a:off x="2125659" y="4831112"/>
            <a:ext cx="1935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Light</a:t>
            </a:r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4554105" flipH="1">
            <a:off x="1789569" y="4880387"/>
            <a:ext cx="788174" cy="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143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117" y="12940464"/>
            <a:ext cx="825500" cy="2154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Energy stores</a:t>
            </a:r>
          </a:p>
        </p:txBody>
      </p:sp>
      <p:pic>
        <p:nvPicPr>
          <p:cNvPr id="483" name="Picture 28" descr="Image result for spanner clip art black and white">
            <a:extLst>
              <a:ext uri="{FF2B5EF4-FFF2-40B4-BE49-F238E27FC236}">
                <a16:creationId xmlns:a16="http://schemas.microsoft.com/office/drawing/2014/main" id="{426C34DA-2241-4FD8-98A4-26AE2EFA9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 bwMode="auto">
          <a:xfrm>
            <a:off x="1752842" y="12829482"/>
            <a:ext cx="391857" cy="3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5" name="Picture 34" descr="Image result for charging symbol">
            <a:extLst>
              <a:ext uri="{FF2B5EF4-FFF2-40B4-BE49-F238E27FC236}">
                <a16:creationId xmlns:a16="http://schemas.microsoft.com/office/drawing/2014/main" id="{C5D0BD4C-6D9F-4912-A4F7-102BFEEC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63" y="16479384"/>
            <a:ext cx="332002" cy="3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0" name="Picture 2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" y="4325740"/>
            <a:ext cx="441377" cy="3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5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8" y="16325110"/>
            <a:ext cx="312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" name="Picture 6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106">
            <a:off x="575230" y="16202805"/>
            <a:ext cx="400824" cy="4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6" name="Picture 11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532">
            <a:off x="5514922" y="14937808"/>
            <a:ext cx="7381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BABB4B41-656E-4B9C-A09B-013CA67C8E30}"/>
              </a:ext>
            </a:extLst>
          </p:cNvPr>
          <p:cNvCxnSpPr>
            <a:cxnSpLocks/>
          </p:cNvCxnSpPr>
          <p:nvPr/>
        </p:nvCxnSpPr>
        <p:spPr>
          <a:xfrm flipH="1">
            <a:off x="4784560" y="18031088"/>
            <a:ext cx="1" cy="23139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0" name="Rectangle 609">
            <a:extLst>
              <a:ext uri="{FF2B5EF4-FFF2-40B4-BE49-F238E27FC236}">
                <a16:creationId xmlns:a16="http://schemas.microsoft.com/office/drawing/2014/main" id="{72430D5B-A7B3-4964-99C6-324B3A85A1A3}"/>
              </a:ext>
            </a:extLst>
          </p:cNvPr>
          <p:cNvSpPr/>
          <p:nvPr/>
        </p:nvSpPr>
        <p:spPr>
          <a:xfrm>
            <a:off x="65253" y="1813625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Isotopes</a:t>
            </a:r>
          </a:p>
        </p:txBody>
      </p:sp>
      <p:cxnSp>
        <p:nvCxnSpPr>
          <p:cNvPr id="611" name="Straight Arrow Connector 610">
            <a:extLst>
              <a:ext uri="{FF2B5EF4-FFF2-40B4-BE49-F238E27FC236}">
                <a16:creationId xmlns:a16="http://schemas.microsoft.com/office/drawing/2014/main" id="{A7A94C65-7426-480C-8D78-EB325A531A76}"/>
              </a:ext>
            </a:extLst>
          </p:cNvPr>
          <p:cNvCxnSpPr/>
          <p:nvPr/>
        </p:nvCxnSpPr>
        <p:spPr>
          <a:xfrm>
            <a:off x="1980423" y="18317438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Rectangle 611">
            <a:extLst>
              <a:ext uri="{FF2B5EF4-FFF2-40B4-BE49-F238E27FC236}">
                <a16:creationId xmlns:a16="http://schemas.microsoft.com/office/drawing/2014/main" id="{3B467370-98C6-4451-BE1C-9510928EA8EB}"/>
              </a:ext>
            </a:extLst>
          </p:cNvPr>
          <p:cNvSpPr/>
          <p:nvPr/>
        </p:nvSpPr>
        <p:spPr>
          <a:xfrm>
            <a:off x="2918530" y="1813447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58EEDFF2-3A38-4842-B32D-7BC3F95B1172}"/>
              </a:ext>
            </a:extLst>
          </p:cNvPr>
          <p:cNvSpPr/>
          <p:nvPr/>
        </p:nvSpPr>
        <p:spPr>
          <a:xfrm>
            <a:off x="71617" y="1864822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Electricity </a:t>
            </a:r>
          </a:p>
        </p:txBody>
      </p:sp>
      <p:cxnSp>
        <p:nvCxnSpPr>
          <p:cNvPr id="614" name="Straight Arrow Connector 613">
            <a:extLst>
              <a:ext uri="{FF2B5EF4-FFF2-40B4-BE49-F238E27FC236}">
                <a16:creationId xmlns:a16="http://schemas.microsoft.com/office/drawing/2014/main" id="{45B93D58-C15A-40C3-B993-1816C00D5B75}"/>
              </a:ext>
            </a:extLst>
          </p:cNvPr>
          <p:cNvCxnSpPr/>
          <p:nvPr/>
        </p:nvCxnSpPr>
        <p:spPr>
          <a:xfrm>
            <a:off x="1986787" y="18829408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E9D569F0-BB30-4CD3-B038-256A1BBBD634}"/>
              </a:ext>
            </a:extLst>
          </p:cNvPr>
          <p:cNvSpPr/>
          <p:nvPr/>
        </p:nvSpPr>
        <p:spPr>
          <a:xfrm>
            <a:off x="2924894" y="1864644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420A4BFD-C973-4EDE-8957-F97239E863B6}"/>
              </a:ext>
            </a:extLst>
          </p:cNvPr>
          <p:cNvSpPr/>
          <p:nvPr/>
        </p:nvSpPr>
        <p:spPr>
          <a:xfrm>
            <a:off x="62172" y="1914053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Pressure</a:t>
            </a:r>
          </a:p>
        </p:txBody>
      </p:sp>
      <p:cxnSp>
        <p:nvCxnSpPr>
          <p:cNvPr id="620" name="Straight Arrow Connector 619">
            <a:extLst>
              <a:ext uri="{FF2B5EF4-FFF2-40B4-BE49-F238E27FC236}">
                <a16:creationId xmlns:a16="http://schemas.microsoft.com/office/drawing/2014/main" id="{E4DCDF85-4960-491F-BA62-9B7B1C48F86A}"/>
              </a:ext>
            </a:extLst>
          </p:cNvPr>
          <p:cNvCxnSpPr/>
          <p:nvPr/>
        </p:nvCxnSpPr>
        <p:spPr>
          <a:xfrm>
            <a:off x="1977342" y="19321712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" name="Rectangle 620">
            <a:extLst>
              <a:ext uri="{FF2B5EF4-FFF2-40B4-BE49-F238E27FC236}">
                <a16:creationId xmlns:a16="http://schemas.microsoft.com/office/drawing/2014/main" id="{4E3C4641-6133-4143-94B4-C3EB9192BA60}"/>
              </a:ext>
            </a:extLst>
          </p:cNvPr>
          <p:cNvSpPr/>
          <p:nvPr/>
        </p:nvSpPr>
        <p:spPr>
          <a:xfrm>
            <a:off x="2915449" y="19138747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ACE906CF-E825-4E09-9CEE-062D1B4FB4A3}"/>
              </a:ext>
            </a:extLst>
          </p:cNvPr>
          <p:cNvSpPr/>
          <p:nvPr/>
        </p:nvSpPr>
        <p:spPr>
          <a:xfrm>
            <a:off x="63850" y="19609848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Atomic models</a:t>
            </a:r>
          </a:p>
        </p:txBody>
      </p:sp>
      <p:cxnSp>
        <p:nvCxnSpPr>
          <p:cNvPr id="624" name="Straight Arrow Connector 623">
            <a:extLst>
              <a:ext uri="{FF2B5EF4-FFF2-40B4-BE49-F238E27FC236}">
                <a16:creationId xmlns:a16="http://schemas.microsoft.com/office/drawing/2014/main" id="{763C4055-7187-4FFF-9855-0F427ED21938}"/>
              </a:ext>
            </a:extLst>
          </p:cNvPr>
          <p:cNvCxnSpPr/>
          <p:nvPr/>
        </p:nvCxnSpPr>
        <p:spPr>
          <a:xfrm>
            <a:off x="1979020" y="19791027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6" name="Rectangle 625">
            <a:extLst>
              <a:ext uri="{FF2B5EF4-FFF2-40B4-BE49-F238E27FC236}">
                <a16:creationId xmlns:a16="http://schemas.microsoft.com/office/drawing/2014/main" id="{DE1E65B6-B036-4602-BCCB-A0BD387E9579}"/>
              </a:ext>
            </a:extLst>
          </p:cNvPr>
          <p:cNvSpPr/>
          <p:nvPr/>
        </p:nvSpPr>
        <p:spPr>
          <a:xfrm>
            <a:off x="2917127" y="19608062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FED110A2-FD95-4FB5-9FB6-12F6F8666366}"/>
              </a:ext>
            </a:extLst>
          </p:cNvPr>
          <p:cNvSpPr/>
          <p:nvPr/>
        </p:nvSpPr>
        <p:spPr>
          <a:xfrm>
            <a:off x="4947534" y="18134745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Energy</a:t>
            </a:r>
          </a:p>
        </p:txBody>
      </p:sp>
      <p:cxnSp>
        <p:nvCxnSpPr>
          <p:cNvPr id="630" name="Straight Arrow Connector 629">
            <a:extLst>
              <a:ext uri="{FF2B5EF4-FFF2-40B4-BE49-F238E27FC236}">
                <a16:creationId xmlns:a16="http://schemas.microsoft.com/office/drawing/2014/main" id="{67BFFF3A-F8AC-4D91-BAC4-381CF03F913F}"/>
              </a:ext>
            </a:extLst>
          </p:cNvPr>
          <p:cNvCxnSpPr/>
          <p:nvPr/>
        </p:nvCxnSpPr>
        <p:spPr>
          <a:xfrm>
            <a:off x="6862704" y="18315924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2" name="Rectangle 631">
            <a:extLst>
              <a:ext uri="{FF2B5EF4-FFF2-40B4-BE49-F238E27FC236}">
                <a16:creationId xmlns:a16="http://schemas.microsoft.com/office/drawing/2014/main" id="{1CAD2774-6001-4C83-8F14-AE3CFD2C9F38}"/>
              </a:ext>
            </a:extLst>
          </p:cNvPr>
          <p:cNvSpPr/>
          <p:nvPr/>
        </p:nvSpPr>
        <p:spPr>
          <a:xfrm>
            <a:off x="7800811" y="1813295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FB56382C-5D85-4F17-91EA-0F4018467A40}"/>
              </a:ext>
            </a:extLst>
          </p:cNvPr>
          <p:cNvSpPr/>
          <p:nvPr/>
        </p:nvSpPr>
        <p:spPr>
          <a:xfrm>
            <a:off x="4947534" y="18646934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  Calculations	</a:t>
            </a:r>
          </a:p>
        </p:txBody>
      </p:sp>
      <p:cxnSp>
        <p:nvCxnSpPr>
          <p:cNvPr id="634" name="Straight Arrow Connector 633">
            <a:extLst>
              <a:ext uri="{FF2B5EF4-FFF2-40B4-BE49-F238E27FC236}">
                <a16:creationId xmlns:a16="http://schemas.microsoft.com/office/drawing/2014/main" id="{F5E7F793-15E0-4576-9B34-49603B12385D}"/>
              </a:ext>
            </a:extLst>
          </p:cNvPr>
          <p:cNvCxnSpPr/>
          <p:nvPr/>
        </p:nvCxnSpPr>
        <p:spPr>
          <a:xfrm>
            <a:off x="6862704" y="18828113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Rectangle 634">
            <a:extLst>
              <a:ext uri="{FF2B5EF4-FFF2-40B4-BE49-F238E27FC236}">
                <a16:creationId xmlns:a16="http://schemas.microsoft.com/office/drawing/2014/main" id="{667D6228-B121-484A-8D79-82B7CC5D3A4A}"/>
              </a:ext>
            </a:extLst>
          </p:cNvPr>
          <p:cNvSpPr/>
          <p:nvPr/>
        </p:nvSpPr>
        <p:spPr>
          <a:xfrm>
            <a:off x="7800811" y="18645148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Mathematics</a:t>
            </a: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3B1758FA-824B-498B-9C6B-C8804EB3CC14}"/>
              </a:ext>
            </a:extLst>
          </p:cNvPr>
          <p:cNvSpPr/>
          <p:nvPr/>
        </p:nvSpPr>
        <p:spPr>
          <a:xfrm>
            <a:off x="4935588" y="19138116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Radiation dangers</a:t>
            </a:r>
          </a:p>
        </p:txBody>
      </p:sp>
      <p:cxnSp>
        <p:nvCxnSpPr>
          <p:cNvPr id="637" name="Straight Arrow Connector 636">
            <a:extLst>
              <a:ext uri="{FF2B5EF4-FFF2-40B4-BE49-F238E27FC236}">
                <a16:creationId xmlns:a16="http://schemas.microsoft.com/office/drawing/2014/main" id="{59276DC9-55F5-4BD8-AB98-2BBD8CB2CC71}"/>
              </a:ext>
            </a:extLst>
          </p:cNvPr>
          <p:cNvCxnSpPr/>
          <p:nvPr/>
        </p:nvCxnSpPr>
        <p:spPr>
          <a:xfrm>
            <a:off x="6850758" y="19319295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Rectangle 637">
            <a:extLst>
              <a:ext uri="{FF2B5EF4-FFF2-40B4-BE49-F238E27FC236}">
                <a16:creationId xmlns:a16="http://schemas.microsoft.com/office/drawing/2014/main" id="{C36998C7-EB9D-4DAA-9FE4-03B60710A85B}"/>
              </a:ext>
            </a:extLst>
          </p:cNvPr>
          <p:cNvSpPr/>
          <p:nvPr/>
        </p:nvSpPr>
        <p:spPr>
          <a:xfrm>
            <a:off x="7788865" y="19136330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Biology</a:t>
            </a: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8D5219CA-7B77-4063-A8B5-1CB91A3646D2}"/>
              </a:ext>
            </a:extLst>
          </p:cNvPr>
          <p:cNvSpPr/>
          <p:nvPr/>
        </p:nvSpPr>
        <p:spPr>
          <a:xfrm>
            <a:off x="4955793" y="19602856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Detecting light &amp; sound</a:t>
            </a:r>
          </a:p>
        </p:txBody>
      </p: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id="{DA067E90-79B1-437E-9586-24686E14DFAD}"/>
              </a:ext>
            </a:extLst>
          </p:cNvPr>
          <p:cNvCxnSpPr/>
          <p:nvPr/>
        </p:nvCxnSpPr>
        <p:spPr>
          <a:xfrm>
            <a:off x="6870963" y="19784035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Rectangle 640">
            <a:extLst>
              <a:ext uri="{FF2B5EF4-FFF2-40B4-BE49-F238E27FC236}">
                <a16:creationId xmlns:a16="http://schemas.microsoft.com/office/drawing/2014/main" id="{1C39A891-F0AE-4E4E-8804-29B8E6F55B26}"/>
              </a:ext>
            </a:extLst>
          </p:cNvPr>
          <p:cNvSpPr/>
          <p:nvPr/>
        </p:nvSpPr>
        <p:spPr>
          <a:xfrm>
            <a:off x="7809070" y="19601070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Biology</a:t>
            </a:r>
          </a:p>
        </p:txBody>
      </p: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6BBEC9A9-EB39-42A9-A801-2C84A7BA5DBC}"/>
              </a:ext>
            </a:extLst>
          </p:cNvPr>
          <p:cNvCxnSpPr>
            <a:cxnSpLocks/>
          </p:cNvCxnSpPr>
          <p:nvPr/>
        </p:nvCxnSpPr>
        <p:spPr>
          <a:xfrm>
            <a:off x="-15718" y="18034164"/>
            <a:ext cx="97275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131234" y="8271479"/>
            <a:ext cx="1542599" cy="549526"/>
          </a:xfrm>
          <a:prstGeom prst="rect">
            <a:avLst/>
          </a:prstGeom>
        </p:spPr>
      </p:pic>
      <p:sp>
        <p:nvSpPr>
          <p:cNvPr id="645" name="Rectangle 644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2632833" y="11075239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3729195" y="6748623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49" name="Rectangle 648"/>
          <p:cNvSpPr/>
          <p:nvPr/>
        </p:nvSpPr>
        <p:spPr>
          <a:xfrm>
            <a:off x="6007607" y="6873169"/>
            <a:ext cx="1573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Waves properties</a:t>
            </a:r>
          </a:p>
        </p:txBody>
      </p:sp>
      <p:sp>
        <p:nvSpPr>
          <p:cNvPr id="651" name="Rectangle 650"/>
          <p:cNvSpPr/>
          <p:nvPr/>
        </p:nvSpPr>
        <p:spPr>
          <a:xfrm>
            <a:off x="1367277" y="6902784"/>
            <a:ext cx="1935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Electromagnetism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4169849" y="4814421"/>
            <a:ext cx="1935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Space</a:t>
            </a:r>
          </a:p>
        </p:txBody>
      </p:sp>
      <p:sp>
        <p:nvSpPr>
          <p:cNvPr id="653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720" y="15768668"/>
            <a:ext cx="91932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Gravity</a:t>
            </a:r>
          </a:p>
        </p:txBody>
      </p:sp>
      <p:sp>
        <p:nvSpPr>
          <p:cNvPr id="654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600" y="15723835"/>
            <a:ext cx="9296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Energy Transfer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16200000" flipH="1">
            <a:off x="2022270" y="15823669"/>
            <a:ext cx="775120" cy="48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57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054" y="15667818"/>
            <a:ext cx="92960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Sound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61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20" y="15056043"/>
            <a:ext cx="92960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Light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63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040" y="13514286"/>
            <a:ext cx="9296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Heating &amp; cooling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F44BD91C-4AE5-428E-9539-38258344C2CA}"/>
              </a:ext>
            </a:extLst>
          </p:cNvPr>
          <p:cNvSpPr/>
          <p:nvPr/>
        </p:nvSpPr>
        <p:spPr>
          <a:xfrm>
            <a:off x="6376868" y="1335520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66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976" y="13468640"/>
            <a:ext cx="9215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Wave effects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667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51" y="13469796"/>
            <a:ext cx="1075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Wave properties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669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203" y="15745486"/>
            <a:ext cx="102295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Universe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49D8C0F3-BB49-40A7-A819-C7E25914D685}"/>
              </a:ext>
            </a:extLst>
          </p:cNvPr>
          <p:cNvSpPr/>
          <p:nvPr/>
        </p:nvSpPr>
        <p:spPr>
          <a:xfrm>
            <a:off x="5501905" y="15525642"/>
            <a:ext cx="69850" cy="7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674" name="Picture 57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83" y="4212971"/>
            <a:ext cx="5207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" name="Picture 59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46" y="3883583"/>
            <a:ext cx="563898" cy="51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" name="Picture 66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85" y="5535276"/>
            <a:ext cx="556418" cy="40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" name="Picture 68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18" y="3905690"/>
            <a:ext cx="436203" cy="4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" name="Picture 6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36" y="5479647"/>
            <a:ext cx="516584" cy="52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" name="Picture 2" descr="Image result for sound wave">
            <a:extLst>
              <a:ext uri="{FF2B5EF4-FFF2-40B4-BE49-F238E27FC236}">
                <a16:creationId xmlns:a16="http://schemas.microsoft.com/office/drawing/2014/main" id="{D7F934F3-8955-4018-BB24-55536EF0F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b="15169"/>
          <a:stretch/>
        </p:blipFill>
        <p:spPr bwMode="auto">
          <a:xfrm>
            <a:off x="5965499" y="7736127"/>
            <a:ext cx="530673" cy="2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" name="Picture 4" descr="Image result for ultrasound">
            <a:extLst>
              <a:ext uri="{FF2B5EF4-FFF2-40B4-BE49-F238E27FC236}">
                <a16:creationId xmlns:a16="http://schemas.microsoft.com/office/drawing/2014/main" id="{5CC3367C-580D-43A8-B721-2761DA77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63" y="7866183"/>
            <a:ext cx="478758" cy="3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" name="Picture 56">
            <a:extLst>
              <a:ext uri="{FF2B5EF4-FFF2-40B4-BE49-F238E27FC236}">
                <a16:creationId xmlns:a16="http://schemas.microsoft.com/office/drawing/2014/main" id="{8AB4CFC3-BA1D-44E4-93C5-63F6641A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3" y="15194090"/>
            <a:ext cx="259678" cy="3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" name="Picture 8" descr="Image result for vintage camera clipart black and white">
            <a:extLst>
              <a:ext uri="{FF2B5EF4-FFF2-40B4-BE49-F238E27FC236}">
                <a16:creationId xmlns:a16="http://schemas.microsoft.com/office/drawing/2014/main" id="{3AFC5A15-46D9-4540-8111-F4E59502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76" y="5555674"/>
            <a:ext cx="330522" cy="2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" name="Picture 40" descr="Image result for series circuit">
            <a:extLst>
              <a:ext uri="{FF2B5EF4-FFF2-40B4-BE49-F238E27FC236}">
                <a16:creationId xmlns:a16="http://schemas.microsoft.com/office/drawing/2014/main" id="{71AABAD8-F00E-4303-BE26-EF767B7E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15" y="12177591"/>
            <a:ext cx="509722" cy="3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164" y="4001538"/>
            <a:ext cx="8543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The life history of a star</a:t>
            </a:r>
          </a:p>
        </p:txBody>
      </p:sp>
      <p:sp>
        <p:nvSpPr>
          <p:cNvPr id="709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571" y="4374398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Formation of the Solar system</a:t>
            </a:r>
          </a:p>
        </p:txBody>
      </p:sp>
      <p:sp>
        <p:nvSpPr>
          <p:cNvPr id="711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907" y="5273811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The expanding 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Universe</a:t>
            </a:r>
          </a:p>
        </p:txBody>
      </p:sp>
      <p:sp>
        <p:nvSpPr>
          <p:cNvPr id="712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267" y="4335101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Planets, satellites &amp; orbits</a:t>
            </a:r>
          </a:p>
        </p:txBody>
      </p:sp>
      <p:sp>
        <p:nvSpPr>
          <p:cNvPr id="713" name="TextBox 16">
            <a:extLst>
              <a:ext uri="{FF2B5EF4-FFF2-40B4-BE49-F238E27FC236}">
                <a16:creationId xmlns:a16="http://schemas.microsoft.com/office/drawing/2014/main" id="{AEB6E440-D326-47F3-8DA6-D0478A82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375" y="5274305"/>
            <a:ext cx="107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The beginning &amp; 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Future if the universe</a:t>
            </a:r>
          </a:p>
        </p:txBody>
      </p:sp>
      <p:sp>
        <p:nvSpPr>
          <p:cNvPr id="720" name="TextBox 16">
            <a:extLst>
              <a:ext uri="{FF2B5EF4-FFF2-40B4-BE49-F238E27FC236}">
                <a16:creationId xmlns:a16="http://schemas.microsoft.com/office/drawing/2014/main" id="{826F6A82-ECA3-4109-A61B-9D35BB36F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020" y="8896603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Half life</a:t>
            </a:r>
          </a:p>
        </p:txBody>
      </p:sp>
      <p:sp>
        <p:nvSpPr>
          <p:cNvPr id="723" name="TextBox 16">
            <a:extLst>
              <a:ext uri="{FF2B5EF4-FFF2-40B4-BE49-F238E27FC236}">
                <a16:creationId xmlns:a16="http://schemas.microsoft.com/office/drawing/2014/main" id="{D61BCC29-B347-42EA-8484-732A2458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364" y="9661072"/>
            <a:ext cx="761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Dangers of ionizing radiation</a:t>
            </a:r>
          </a:p>
        </p:txBody>
      </p:sp>
      <p:pic>
        <p:nvPicPr>
          <p:cNvPr id="727" name="Picture 60" descr="Image result for radioactive decay black and white">
            <a:extLst>
              <a:ext uri="{FF2B5EF4-FFF2-40B4-BE49-F238E27FC236}">
                <a16:creationId xmlns:a16="http://schemas.microsoft.com/office/drawing/2014/main" id="{D2B91C96-8B6C-4189-9F05-CC9ADC66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22" y="8340684"/>
            <a:ext cx="653883" cy="4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" name="Picture 62" descr="Image result for radioactive decay equation gcse">
            <a:extLst>
              <a:ext uri="{FF2B5EF4-FFF2-40B4-BE49-F238E27FC236}">
                <a16:creationId xmlns:a16="http://schemas.microsoft.com/office/drawing/2014/main" id="{A32C2470-DAAD-4C8A-B1E1-C033E5FE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86" y="8506164"/>
            <a:ext cx="569350" cy="2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" name="Picture 746">
            <a:extLst>
              <a:ext uri="{FF2B5EF4-FFF2-40B4-BE49-F238E27FC236}">
                <a16:creationId xmlns:a16="http://schemas.microsoft.com/office/drawing/2014/main" id="{87DE0418-AA41-4BF0-84E1-38F37F6658D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635329" y="6242027"/>
            <a:ext cx="463301" cy="236105"/>
          </a:xfrm>
          <a:prstGeom prst="rect">
            <a:avLst/>
          </a:prstGeom>
        </p:spPr>
      </p:pic>
      <p:pic>
        <p:nvPicPr>
          <p:cNvPr id="755" name="Picture 15"/>
          <p:cNvPicPr>
            <a:picLocks noChangeAspect="1" noChangeArrowheads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4310" y="4099082"/>
            <a:ext cx="435646" cy="3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6" name="Picture 87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87" y="9980672"/>
            <a:ext cx="335925" cy="3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" name="Picture 28" descr="Image result for the motor effect">
            <a:extLst>
              <a:ext uri="{FF2B5EF4-FFF2-40B4-BE49-F238E27FC236}">
                <a16:creationId xmlns:a16="http://schemas.microsoft.com/office/drawing/2014/main" id="{E30C55F6-188D-4663-A3B7-D22AAB4B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78" y="10616035"/>
            <a:ext cx="335543" cy="2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" name="TextBox 757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3814021" y="10856906"/>
            <a:ext cx="833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Electric charges &amp; fields</a:t>
            </a:r>
          </a:p>
        </p:txBody>
      </p:sp>
      <p:pic>
        <p:nvPicPr>
          <p:cNvPr id="759" name="Graphic 15" descr="Head with gears">
            <a:extLst>
              <a:ext uri="{FF2B5EF4-FFF2-40B4-BE49-F238E27FC236}">
                <a16:creationId xmlns:a16="http://schemas.microsoft.com/office/drawing/2014/main" id="{A64A7ED2-0370-4BF1-8C85-E194B7DA5DC1}"/>
              </a:ext>
            </a:extLst>
          </p:cNvPr>
          <p:cNvPicPr>
            <a:picLocks noChangeAspect="1"/>
          </p:cNvPicPr>
          <p:nvPr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115649" y="5243388"/>
            <a:ext cx="510574" cy="510574"/>
          </a:xfrm>
          <a:prstGeom prst="rect">
            <a:avLst/>
          </a:prstGeom>
        </p:spPr>
      </p:pic>
      <p:pic>
        <p:nvPicPr>
          <p:cNvPr id="760" name="Graphic 20" descr="Skeleton">
            <a:extLst>
              <a:ext uri="{FF2B5EF4-FFF2-40B4-BE49-F238E27FC236}">
                <a16:creationId xmlns:a16="http://schemas.microsoft.com/office/drawing/2014/main" id="{B17ED206-DC2B-417D-9F30-D12E62998315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871345" y="4575432"/>
            <a:ext cx="546252" cy="546252"/>
          </a:xfrm>
          <a:prstGeom prst="rect">
            <a:avLst/>
          </a:prstGeom>
        </p:spPr>
      </p:pic>
      <p:sp>
        <p:nvSpPr>
          <p:cNvPr id="761" name="TextBox 16">
            <a:extLst>
              <a:ext uri="{FF2B5EF4-FFF2-40B4-BE49-F238E27FC236}">
                <a16:creationId xmlns:a16="http://schemas.microsoft.com/office/drawing/2014/main" id="{E632A0E0-C119-4B87-B79C-942F367B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74" y="877527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Alpha, beta and gamma </a:t>
            </a:r>
          </a:p>
        </p:txBody>
      </p:sp>
      <p:sp>
        <p:nvSpPr>
          <p:cNvPr id="762" name="TextBox 16">
            <a:extLst>
              <a:ext uri="{FF2B5EF4-FFF2-40B4-BE49-F238E27FC236}">
                <a16:creationId xmlns:a16="http://schemas.microsoft.com/office/drawing/2014/main" id="{3EDB4C53-C941-4122-830D-BBD612B9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228" y="8679422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Beta decay and nuclear equations</a:t>
            </a:r>
          </a:p>
        </p:txBody>
      </p:sp>
      <p:sp>
        <p:nvSpPr>
          <p:cNvPr id="763" name="TextBox 16">
            <a:extLst>
              <a:ext uri="{FF2B5EF4-FFF2-40B4-BE49-F238E27FC236}">
                <a16:creationId xmlns:a16="http://schemas.microsoft.com/office/drawing/2014/main" id="{E632A0E0-C119-4B87-B79C-942F367B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062" y="8660766"/>
            <a:ext cx="1119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Discovery &amp; changes in the nucleus</a:t>
            </a:r>
          </a:p>
        </p:txBody>
      </p:sp>
      <p:sp>
        <p:nvSpPr>
          <p:cNvPr id="764" name="TextBox 16">
            <a:extLst>
              <a:ext uri="{FF2B5EF4-FFF2-40B4-BE49-F238E27FC236}">
                <a16:creationId xmlns:a16="http://schemas.microsoft.com/office/drawing/2014/main" id="{3EDB4C53-C941-4122-830D-BBD612B9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148" y="9706907"/>
            <a:ext cx="915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Nuclear radiation in medicine </a:t>
            </a:r>
          </a:p>
        </p:txBody>
      </p:sp>
      <p:sp>
        <p:nvSpPr>
          <p:cNvPr id="765" name="TextBox 16">
            <a:extLst>
              <a:ext uri="{FF2B5EF4-FFF2-40B4-BE49-F238E27FC236}">
                <a16:creationId xmlns:a16="http://schemas.microsoft.com/office/drawing/2014/main" id="{E632A0E0-C119-4B87-B79C-942F367B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837" y="972124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Nuclear fission, fusion</a:t>
            </a:r>
          </a:p>
        </p:txBody>
      </p:sp>
      <p:sp>
        <p:nvSpPr>
          <p:cNvPr id="766" name="TextBox 16">
            <a:extLst>
              <a:ext uri="{FF2B5EF4-FFF2-40B4-BE49-F238E27FC236}">
                <a16:creationId xmlns:a16="http://schemas.microsoft.com/office/drawing/2014/main" id="{E632A0E0-C119-4B87-B79C-942F367B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565" y="9698734"/>
            <a:ext cx="726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Nuclear issues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48255" y="8012151"/>
            <a:ext cx="427262" cy="342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402565" y="9990526"/>
            <a:ext cx="336831" cy="324971"/>
          </a:xfrm>
          <a:prstGeom prst="rect">
            <a:avLst/>
          </a:prstGeom>
        </p:spPr>
      </p:pic>
      <p:pic>
        <p:nvPicPr>
          <p:cNvPr id="767" name="Picture 12" descr="Image result for specific heat capacity diagram">
            <a:extLst>
              <a:ext uri="{FF2B5EF4-FFF2-40B4-BE49-F238E27FC236}">
                <a16:creationId xmlns:a16="http://schemas.microsoft.com/office/drawing/2014/main" id="{EB97A5C6-069B-42F7-84DD-63642B10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63" y="8334880"/>
            <a:ext cx="520944" cy="5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" name="Rectangle 767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1196421" y="8835206"/>
            <a:ext cx="97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Specific heat capacity</a:t>
            </a:r>
          </a:p>
          <a:p>
            <a:r>
              <a:rPr lang="en-US" sz="800" dirty="0"/>
              <a:t> </a:t>
            </a:r>
          </a:p>
        </p:txBody>
      </p:sp>
      <p:sp>
        <p:nvSpPr>
          <p:cNvPr id="771" name="Rectangle 770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1497292" y="9904255"/>
            <a:ext cx="973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Gas pressure</a:t>
            </a:r>
          </a:p>
          <a:p>
            <a:r>
              <a:rPr lang="en-US" sz="800" dirty="0">
                <a:solidFill>
                  <a:srgbClr val="FF0000"/>
                </a:solidFill>
              </a:rPr>
              <a:t>&amp;volume</a:t>
            </a:r>
          </a:p>
        </p:txBody>
      </p:sp>
      <p:sp>
        <p:nvSpPr>
          <p:cNvPr id="773" name="Rectangle 772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1474909" y="10183948"/>
            <a:ext cx="780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Gas pressure &amp; temp</a:t>
            </a:r>
          </a:p>
        </p:txBody>
      </p:sp>
      <p:pic>
        <p:nvPicPr>
          <p:cNvPr id="774" name="Picture 773"/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3" y="9958309"/>
            <a:ext cx="192024" cy="2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5" name="Picture 774"/>
          <p:cNvPicPr>
            <a:picLocks noChangeAspect="1"/>
          </p:cNvPicPr>
          <p:nvPr/>
        </p:nvPicPr>
        <p:blipFill>
          <a:blip r:embed="rId6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0" y="9947158"/>
            <a:ext cx="245138" cy="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" name="Picture 776"/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" y="9952575"/>
            <a:ext cx="236528" cy="2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" name="Picture 777"/>
          <p:cNvPicPr>
            <a:picLocks noChangeAspect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2" y="9383591"/>
            <a:ext cx="214005" cy="2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9" name="Picture 778"/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"/>
          <a:stretch>
            <a:fillRect/>
          </a:stretch>
        </p:blipFill>
        <p:spPr bwMode="auto">
          <a:xfrm rot="19802628">
            <a:off x="478927" y="9040706"/>
            <a:ext cx="294489" cy="4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" name="Picture 781"/>
          <p:cNvPicPr>
            <a:picLocks noChangeAspect="1"/>
          </p:cNvPicPr>
          <p:nvPr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" y="9449433"/>
            <a:ext cx="263349" cy="230286"/>
          </a:xfrm>
          <a:prstGeom prst="rect">
            <a:avLst/>
          </a:prstGeom>
        </p:spPr>
      </p:pic>
      <p:pic>
        <p:nvPicPr>
          <p:cNvPr id="783" name="Picture 782"/>
          <p:cNvPicPr>
            <a:picLocks noChangeAspect="1"/>
          </p:cNvPicPr>
          <p:nvPr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7" y="9616762"/>
            <a:ext cx="338071" cy="122654"/>
          </a:xfrm>
          <a:prstGeom prst="rect">
            <a:avLst/>
          </a:prstGeom>
        </p:spPr>
      </p:pic>
      <p:sp>
        <p:nvSpPr>
          <p:cNvPr id="784" name="Rectangle 783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200557" y="9705911"/>
            <a:ext cx="973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Changes of state</a:t>
            </a:r>
          </a:p>
          <a:p>
            <a:r>
              <a:rPr lang="en-US" sz="800" dirty="0"/>
              <a:t> </a:t>
            </a:r>
          </a:p>
        </p:txBody>
      </p:sp>
      <p:sp>
        <p:nvSpPr>
          <p:cNvPr id="785" name="Rectangle 784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86847" y="10159206"/>
            <a:ext cx="973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States of matter</a:t>
            </a:r>
          </a:p>
          <a:p>
            <a:r>
              <a:rPr lang="en-US" sz="800" dirty="0"/>
              <a:t> </a:t>
            </a:r>
          </a:p>
        </p:txBody>
      </p:sp>
      <p:pic>
        <p:nvPicPr>
          <p:cNvPr id="792" name="Picture 14" descr="Image result for heating water bunsen">
            <a:extLst>
              <a:ext uri="{FF2B5EF4-FFF2-40B4-BE49-F238E27FC236}">
                <a16:creationId xmlns:a16="http://schemas.microsoft.com/office/drawing/2014/main" id="{61FFE327-CF47-4A33-9CF7-A2020C6B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76" y="8716530"/>
            <a:ext cx="427249" cy="4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" name="Rectangle 792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917582" y="9141002"/>
            <a:ext cx="806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Internal energy</a:t>
            </a:r>
          </a:p>
          <a:p>
            <a:r>
              <a:rPr lang="en-US" sz="800" dirty="0"/>
              <a:t> </a:t>
            </a:r>
          </a:p>
        </p:txBody>
      </p:sp>
      <p:sp>
        <p:nvSpPr>
          <p:cNvPr id="794" name="Rectangle 793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360621" y="10350932"/>
            <a:ext cx="973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Density</a:t>
            </a:r>
          </a:p>
          <a:p>
            <a:r>
              <a:rPr lang="en-US" sz="800" dirty="0"/>
              <a:t> </a:t>
            </a:r>
          </a:p>
        </p:txBody>
      </p:sp>
      <p:pic>
        <p:nvPicPr>
          <p:cNvPr id="799" name="Picture 19">
            <a:extLst>
              <a:ext uri="{FF2B5EF4-FFF2-40B4-BE49-F238E27FC236}">
                <a16:creationId xmlns:a16="http://schemas.microsoft.com/office/drawing/2014/main" id="{D1BDE815-ABBF-439C-90AD-415F9ECA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483">
            <a:off x="3420491" y="12358687"/>
            <a:ext cx="278221" cy="3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2" name="Picture 12">
            <a:extLst>
              <a:ext uri="{FF2B5EF4-FFF2-40B4-BE49-F238E27FC236}">
                <a16:creationId xmlns:a16="http://schemas.microsoft.com/office/drawing/2014/main" id="{336830DC-9264-4EC9-AC2C-52223B51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92" y="12137536"/>
            <a:ext cx="514559" cy="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4" name="Picture 15">
            <a:extLst>
              <a:ext uri="{FF2B5EF4-FFF2-40B4-BE49-F238E27FC236}">
                <a16:creationId xmlns:a16="http://schemas.microsoft.com/office/drawing/2014/main" id="{CA0F9D88-6990-4615-A138-BD30BA2A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44" y="12219064"/>
            <a:ext cx="151104" cy="1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Picture 72" descr="Image result for acdc black and white clipart">
            <a:extLst>
              <a:ext uri="{FF2B5EF4-FFF2-40B4-BE49-F238E27FC236}">
                <a16:creationId xmlns:a16="http://schemas.microsoft.com/office/drawing/2014/main" id="{EBDE0826-47E4-4662-8D8C-9805D871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19" y="10719064"/>
            <a:ext cx="506222" cy="1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" name="Picture 76" descr="Image result for parallel circuit">
            <a:extLst>
              <a:ext uri="{FF2B5EF4-FFF2-40B4-BE49-F238E27FC236}">
                <a16:creationId xmlns:a16="http://schemas.microsoft.com/office/drawing/2014/main" id="{9F8981BD-1F2D-4B0E-B9F9-D9CFA93D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30" y="11819937"/>
            <a:ext cx="452984" cy="3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0" name="Picture 32" descr="Image result for power symbol">
            <a:extLst>
              <a:ext uri="{FF2B5EF4-FFF2-40B4-BE49-F238E27FC236}">
                <a16:creationId xmlns:a16="http://schemas.microsoft.com/office/drawing/2014/main" id="{6991592D-7D51-4ADE-BB98-4AE89E4E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21" y="10661003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1" name="TextBox 810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4088192" y="11786512"/>
            <a:ext cx="63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Current &amp; Charge</a:t>
            </a:r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3457236" y="11771386"/>
            <a:ext cx="71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Potential difference &amp; resistance</a:t>
            </a:r>
          </a:p>
        </p:txBody>
      </p:sp>
      <p:sp>
        <p:nvSpPr>
          <p:cNvPr id="813" name="TextBox 812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2003313" y="10892673"/>
            <a:ext cx="75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Alternating current</a:t>
            </a:r>
          </a:p>
        </p:txBody>
      </p:sp>
      <p:sp>
        <p:nvSpPr>
          <p:cNvPr id="814" name="TextBox 813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2875290" y="11786342"/>
            <a:ext cx="68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Series &amp; Parallel circuits</a:t>
            </a:r>
          </a:p>
        </p:txBody>
      </p:sp>
      <p:sp>
        <p:nvSpPr>
          <p:cNvPr id="815" name="TextBox 814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633574" y="11345010"/>
            <a:ext cx="833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Appliances &amp; efficiency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2040279" y="11816140"/>
            <a:ext cx="62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Cables &amp; plugs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 rot="1350203">
            <a:off x="1123401" y="11693166"/>
            <a:ext cx="948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Electrical currents  &amp; energy Transfer</a:t>
            </a:r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2B26C425-A5BB-4BDD-B0A1-FC0BFB6DD34E}"/>
              </a:ext>
            </a:extLst>
          </p:cNvPr>
          <p:cNvSpPr txBox="1"/>
          <p:nvPr/>
        </p:nvSpPr>
        <p:spPr>
          <a:xfrm>
            <a:off x="2898804" y="10851603"/>
            <a:ext cx="822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Component characteristics</a:t>
            </a:r>
          </a:p>
        </p:txBody>
      </p:sp>
      <p:sp>
        <p:nvSpPr>
          <p:cNvPr id="819" name="Rectangle 818">
            <a:extLst>
              <a:ext uri="{FF2B5EF4-FFF2-40B4-BE49-F238E27FC236}">
                <a16:creationId xmlns:a16="http://schemas.microsoft.com/office/drawing/2014/main" id="{DD073407-F9B8-4B38-B8D0-E7A3317A8A6B}"/>
              </a:ext>
            </a:extLst>
          </p:cNvPr>
          <p:cNvSpPr/>
          <p:nvPr/>
        </p:nvSpPr>
        <p:spPr>
          <a:xfrm>
            <a:off x="7513304" y="15432947"/>
            <a:ext cx="800308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Intro to forces </a:t>
            </a:r>
          </a:p>
        </p:txBody>
      </p:sp>
      <p:sp>
        <p:nvSpPr>
          <p:cNvPr id="820" name="Rectangle 819">
            <a:extLst>
              <a:ext uri="{FF2B5EF4-FFF2-40B4-BE49-F238E27FC236}">
                <a16:creationId xmlns:a16="http://schemas.microsoft.com/office/drawing/2014/main" id="{99BF2E84-6B98-4B65-B0FD-DC2DD31EDCFA}"/>
              </a:ext>
            </a:extLst>
          </p:cNvPr>
          <p:cNvSpPr/>
          <p:nvPr/>
        </p:nvSpPr>
        <p:spPr>
          <a:xfrm>
            <a:off x="7675239" y="16217654"/>
            <a:ext cx="67481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Balanced &amp; unbalanced </a:t>
            </a:r>
          </a:p>
        </p:txBody>
      </p:sp>
      <p:sp>
        <p:nvSpPr>
          <p:cNvPr id="821" name="Rectangle 820">
            <a:extLst>
              <a:ext uri="{FF2B5EF4-FFF2-40B4-BE49-F238E27FC236}">
                <a16:creationId xmlns:a16="http://schemas.microsoft.com/office/drawing/2014/main" id="{374B46C3-671C-4178-95D0-8599F506AB9E}"/>
              </a:ext>
            </a:extLst>
          </p:cNvPr>
          <p:cNvSpPr/>
          <p:nvPr/>
        </p:nvSpPr>
        <p:spPr>
          <a:xfrm>
            <a:off x="7277624" y="16253720"/>
            <a:ext cx="558210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Speed</a:t>
            </a:r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126322EE-756F-4FB1-8313-2D111D4B0D47}"/>
              </a:ext>
            </a:extLst>
          </p:cNvPr>
          <p:cNvSpPr/>
          <p:nvPr/>
        </p:nvSpPr>
        <p:spPr>
          <a:xfrm>
            <a:off x="6711459" y="16227247"/>
            <a:ext cx="79402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Distance-time</a:t>
            </a:r>
          </a:p>
          <a:p>
            <a:pPr algn="ctr"/>
            <a:r>
              <a:rPr lang="en-US" sz="726" dirty="0"/>
              <a:t> graphs</a:t>
            </a:r>
          </a:p>
        </p:txBody>
      </p:sp>
      <p:sp>
        <p:nvSpPr>
          <p:cNvPr id="823" name="Rectangle 822">
            <a:extLst>
              <a:ext uri="{FF2B5EF4-FFF2-40B4-BE49-F238E27FC236}">
                <a16:creationId xmlns:a16="http://schemas.microsoft.com/office/drawing/2014/main" id="{6B24DC92-7776-4263-B849-15A488A0565C}"/>
              </a:ext>
            </a:extLst>
          </p:cNvPr>
          <p:cNvSpPr/>
          <p:nvPr/>
        </p:nvSpPr>
        <p:spPr>
          <a:xfrm>
            <a:off x="6804947" y="15439269"/>
            <a:ext cx="708357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Gravity</a:t>
            </a:r>
          </a:p>
        </p:txBody>
      </p:sp>
      <p:pic>
        <p:nvPicPr>
          <p:cNvPr id="824" name="Picture 823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791898" y="16556532"/>
            <a:ext cx="613465" cy="449629"/>
          </a:xfrm>
          <a:prstGeom prst="rect">
            <a:avLst/>
          </a:prstGeom>
        </p:spPr>
      </p:pic>
      <p:pic>
        <p:nvPicPr>
          <p:cNvPr id="825" name="Picture 1"/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30" y="16237452"/>
            <a:ext cx="701860" cy="8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" name="Picture 1"/>
          <p:cNvPicPr>
            <a:picLocks noChangeAspect="1"/>
          </p:cNvPicPr>
          <p:nvPr/>
        </p:nvPicPr>
        <p:blipFill>
          <a:blip r:embed="rId7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56" y="15027975"/>
            <a:ext cx="244695" cy="38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" name="Picture 826">
            <a:extLst>
              <a:ext uri="{FF2B5EF4-FFF2-40B4-BE49-F238E27FC236}">
                <a16:creationId xmlns:a16="http://schemas.microsoft.com/office/drawing/2014/main" id="{B55FFEB4-73FA-432F-B254-E278C3251C0B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56" y="14745018"/>
            <a:ext cx="156556" cy="668924"/>
          </a:xfrm>
          <a:prstGeom prst="rect">
            <a:avLst/>
          </a:prstGeom>
        </p:spPr>
      </p:pic>
      <p:pic>
        <p:nvPicPr>
          <p:cNvPr id="828" name="Picture 827"/>
          <p:cNvPicPr>
            <a:picLocks noChangeAspect="1"/>
          </p:cNvPicPr>
          <p:nvPr/>
        </p:nvPicPr>
        <p:blipFill>
          <a:blip r:embed="rId7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18" y="16629898"/>
            <a:ext cx="517627" cy="2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" name="Picture 828">
            <a:extLst>
              <a:ext uri="{FF2B5EF4-FFF2-40B4-BE49-F238E27FC236}">
                <a16:creationId xmlns:a16="http://schemas.microsoft.com/office/drawing/2014/main" id="{C3BDCF2E-DDA1-4B9A-A24B-A9DCE3CB22C9}"/>
              </a:ext>
            </a:extLst>
          </p:cNvPr>
          <p:cNvPicPr>
            <a:picLocks noChangeAspect="1"/>
          </p:cNvPicPr>
          <p:nvPr/>
        </p:nvPicPr>
        <p:blipFill>
          <a:blip r:embed="rId8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43" y="16493190"/>
            <a:ext cx="363373" cy="363373"/>
          </a:xfrm>
          <a:prstGeom prst="rect">
            <a:avLst/>
          </a:prstGeom>
          <a:ln w="28575">
            <a:noFill/>
          </a:ln>
        </p:spPr>
      </p:pic>
      <p:pic>
        <p:nvPicPr>
          <p:cNvPr id="833" name="Picture 66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56" y="15028494"/>
            <a:ext cx="489464" cy="3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" name="Picture 68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17" y="16445959"/>
            <a:ext cx="4778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5" name="Picture 125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77" y="15061041"/>
            <a:ext cx="310667" cy="2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6" name="Rectangle 835">
            <a:extLst>
              <a:ext uri="{FF2B5EF4-FFF2-40B4-BE49-F238E27FC236}">
                <a16:creationId xmlns:a16="http://schemas.microsoft.com/office/drawing/2014/main" id="{7BBB305A-041F-4EF0-964A-C4B0C6B5AE31}"/>
              </a:ext>
            </a:extLst>
          </p:cNvPr>
          <p:cNvSpPr/>
          <p:nvPr/>
        </p:nvSpPr>
        <p:spPr>
          <a:xfrm>
            <a:off x="6159657" y="15332196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</a:t>
            </a:r>
          </a:p>
          <a:p>
            <a:pPr algn="ctr"/>
            <a:r>
              <a:rPr lang="en-US" sz="726" dirty="0"/>
              <a:t>Night sky</a:t>
            </a:r>
          </a:p>
        </p:txBody>
      </p:sp>
      <p:sp>
        <p:nvSpPr>
          <p:cNvPr id="837" name="Rectangle 836">
            <a:extLst>
              <a:ext uri="{FF2B5EF4-FFF2-40B4-BE49-F238E27FC236}">
                <a16:creationId xmlns:a16="http://schemas.microsoft.com/office/drawing/2014/main" id="{907D2BDB-1E14-4224-957E-EF70F633AEF9}"/>
              </a:ext>
            </a:extLst>
          </p:cNvPr>
          <p:cNvSpPr/>
          <p:nvPr/>
        </p:nvSpPr>
        <p:spPr>
          <a:xfrm>
            <a:off x="6097576" y="16198933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Solar System</a:t>
            </a:r>
          </a:p>
        </p:txBody>
      </p:sp>
      <p:sp>
        <p:nvSpPr>
          <p:cNvPr id="838" name="Rectangle 837">
            <a:extLst>
              <a:ext uri="{FF2B5EF4-FFF2-40B4-BE49-F238E27FC236}">
                <a16:creationId xmlns:a16="http://schemas.microsoft.com/office/drawing/2014/main" id="{20A76CF4-82C6-4FD1-B041-C14F4E42CC13}"/>
              </a:ext>
            </a:extLst>
          </p:cNvPr>
          <p:cNvSpPr/>
          <p:nvPr/>
        </p:nvSpPr>
        <p:spPr>
          <a:xfrm>
            <a:off x="5475574" y="16201000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</a:t>
            </a:r>
          </a:p>
          <a:p>
            <a:pPr algn="ctr"/>
            <a:r>
              <a:rPr lang="en-US" sz="726" dirty="0"/>
              <a:t> Earth</a:t>
            </a:r>
          </a:p>
        </p:txBody>
      </p:sp>
      <p:sp>
        <p:nvSpPr>
          <p:cNvPr id="839" name="Rectangle 838">
            <a:extLst>
              <a:ext uri="{FF2B5EF4-FFF2-40B4-BE49-F238E27FC236}">
                <a16:creationId xmlns:a16="http://schemas.microsoft.com/office/drawing/2014/main" id="{747D9F66-C795-4B64-9825-C77970C55592}"/>
              </a:ext>
            </a:extLst>
          </p:cNvPr>
          <p:cNvSpPr/>
          <p:nvPr/>
        </p:nvSpPr>
        <p:spPr>
          <a:xfrm>
            <a:off x="5502926" y="15311766"/>
            <a:ext cx="91169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Moon &amp; Changing ideas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11E137C3-8BDB-41CB-9CAF-CE14F8AF5C00}"/>
              </a:ext>
            </a:extLst>
          </p:cNvPr>
          <p:cNvSpPr/>
          <p:nvPr/>
        </p:nvSpPr>
        <p:spPr>
          <a:xfrm>
            <a:off x="2618024" y="16209250"/>
            <a:ext cx="49333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Food &amp; fuels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3BAB4D5E-3BC8-45F3-89CC-C77D63A9645A}"/>
              </a:ext>
            </a:extLst>
          </p:cNvPr>
          <p:cNvSpPr/>
          <p:nvPr/>
        </p:nvSpPr>
        <p:spPr>
          <a:xfrm>
            <a:off x="3224139" y="16233740"/>
            <a:ext cx="57797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resources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8F4D6262-477A-4F95-ADD4-5716AA761C7F}"/>
              </a:ext>
            </a:extLst>
          </p:cNvPr>
          <p:cNvSpPr/>
          <p:nvPr/>
        </p:nvSpPr>
        <p:spPr>
          <a:xfrm>
            <a:off x="2792380" y="15300556"/>
            <a:ext cx="54394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&amp; power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22CBD6A8-4F4D-4A44-B1C4-741DA76461B2}"/>
              </a:ext>
            </a:extLst>
          </p:cNvPr>
          <p:cNvSpPr/>
          <p:nvPr/>
        </p:nvSpPr>
        <p:spPr>
          <a:xfrm>
            <a:off x="3230982" y="15295511"/>
            <a:ext cx="54394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adds up </a:t>
            </a: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3B763E5C-EFBC-4ECD-AB95-47F296DC1301}"/>
              </a:ext>
            </a:extLst>
          </p:cNvPr>
          <p:cNvSpPr/>
          <p:nvPr/>
        </p:nvSpPr>
        <p:spPr>
          <a:xfrm>
            <a:off x="2368651" y="15327307"/>
            <a:ext cx="621249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dissipation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1BE6CF0C-5E59-4331-95B0-B3F60C3D3BAF}"/>
              </a:ext>
            </a:extLst>
          </p:cNvPr>
          <p:cNvSpPr/>
          <p:nvPr/>
        </p:nvSpPr>
        <p:spPr>
          <a:xfrm>
            <a:off x="1329389" y="15009841"/>
            <a:ext cx="862872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Light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895BAC56-25BA-44F6-822B-2ABC9F7FBEE2}"/>
              </a:ext>
            </a:extLst>
          </p:cNvPr>
          <p:cNvSpPr/>
          <p:nvPr/>
        </p:nvSpPr>
        <p:spPr>
          <a:xfrm>
            <a:off x="625176" y="15778853"/>
            <a:ext cx="862872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Reflection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EA4D7E9E-98AD-4DB5-8357-0946C571AFBB}"/>
              </a:ext>
            </a:extLst>
          </p:cNvPr>
          <p:cNvSpPr/>
          <p:nvPr/>
        </p:nvSpPr>
        <p:spPr>
          <a:xfrm>
            <a:off x="435972" y="15321671"/>
            <a:ext cx="795945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Refraction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3F895294-F57C-49E3-A9E4-054F9BBCE9DF}"/>
              </a:ext>
            </a:extLst>
          </p:cNvPr>
          <p:cNvSpPr/>
          <p:nvPr/>
        </p:nvSpPr>
        <p:spPr>
          <a:xfrm>
            <a:off x="1497577" y="14677802"/>
            <a:ext cx="571290" cy="326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The eye &amp; vision</a:t>
            </a:r>
          </a:p>
        </p:txBody>
      </p:sp>
      <p:pic>
        <p:nvPicPr>
          <p:cNvPr id="362" name="Picture 2">
            <a:extLst>
              <a:ext uri="{FF2B5EF4-FFF2-40B4-BE49-F238E27FC236}">
                <a16:creationId xmlns:a16="http://schemas.microsoft.com/office/drawing/2014/main" id="{BBDD8774-5BB6-40B6-AF39-F20F93EF1068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19" y="14487753"/>
            <a:ext cx="373784" cy="23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" name="Picture 2">
            <a:extLst>
              <a:ext uri="{FF2B5EF4-FFF2-40B4-BE49-F238E27FC236}">
                <a16:creationId xmlns:a16="http://schemas.microsoft.com/office/drawing/2014/main" id="{E096A6B3-06D5-4225-9829-696354A3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7" y="15661284"/>
            <a:ext cx="843789" cy="40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" name="Picture 82" descr="Image result for renewable energy clipart black and white">
            <a:extLst>
              <a:ext uri="{FF2B5EF4-FFF2-40B4-BE49-F238E27FC236}">
                <a16:creationId xmlns:a16="http://schemas.microsoft.com/office/drawing/2014/main" id="{6919D065-D84D-4431-9A42-97E19BD2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59" y="12134656"/>
            <a:ext cx="316012" cy="3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Picture 82" descr="Image result for renewable energy clipart black and white">
            <a:extLst>
              <a:ext uri="{FF2B5EF4-FFF2-40B4-BE49-F238E27FC236}">
                <a16:creationId xmlns:a16="http://schemas.microsoft.com/office/drawing/2014/main" id="{66C55313-FDEB-4A59-A41C-99E6D1B5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3" y="16497116"/>
            <a:ext cx="422340" cy="4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369" descr="A close up of a logo&#10;&#10;Description automatically generated">
            <a:extLst>
              <a:ext uri="{FF2B5EF4-FFF2-40B4-BE49-F238E27FC236}">
                <a16:creationId xmlns:a16="http://schemas.microsoft.com/office/drawing/2014/main" id="{04CC2801-24B4-4C6F-A73E-1FC41EA068C9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66" y="8659177"/>
            <a:ext cx="470374" cy="470374"/>
          </a:xfrm>
          <a:prstGeom prst="rect">
            <a:avLst/>
          </a:prstGeom>
        </p:spPr>
      </p:pic>
      <p:pic>
        <p:nvPicPr>
          <p:cNvPr id="373" name="Picture 20">
            <a:extLst>
              <a:ext uri="{FF2B5EF4-FFF2-40B4-BE49-F238E27FC236}">
                <a16:creationId xmlns:a16="http://schemas.microsoft.com/office/drawing/2014/main" id="{7A62D2D3-1749-4BB1-8628-6BC75E80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74" y="12155529"/>
            <a:ext cx="320792" cy="3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Picture 374" descr="A close up of a logo&#10;&#10;Description automatically generated">
            <a:extLst>
              <a:ext uri="{FF2B5EF4-FFF2-40B4-BE49-F238E27FC236}">
                <a16:creationId xmlns:a16="http://schemas.microsoft.com/office/drawing/2014/main" id="{41BB8D58-F4ED-4A42-8FB1-8A3EC4264C2E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20" y="10058295"/>
            <a:ext cx="247899" cy="247899"/>
          </a:xfrm>
          <a:prstGeom prst="rect">
            <a:avLst/>
          </a:prstGeom>
        </p:spPr>
      </p:pic>
      <p:pic>
        <p:nvPicPr>
          <p:cNvPr id="377" name="Picture 12" descr="Image result for specific heat capacity diagram">
            <a:extLst>
              <a:ext uri="{FF2B5EF4-FFF2-40B4-BE49-F238E27FC236}">
                <a16:creationId xmlns:a16="http://schemas.microsoft.com/office/drawing/2014/main" id="{2D363868-FF41-402B-8A92-95F22307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43" y="10472136"/>
            <a:ext cx="464752" cy="4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TextBox 377">
            <a:extLst>
              <a:ext uri="{FF2B5EF4-FFF2-40B4-BE49-F238E27FC236}">
                <a16:creationId xmlns:a16="http://schemas.microsoft.com/office/drawing/2014/main" id="{941AD441-00AE-4287-851E-870D349AA9DE}"/>
              </a:ext>
            </a:extLst>
          </p:cNvPr>
          <p:cNvSpPr txBox="1"/>
          <p:nvPr/>
        </p:nvSpPr>
        <p:spPr>
          <a:xfrm>
            <a:off x="5659541" y="11771386"/>
            <a:ext cx="63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Energy demands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68EBA53A-C080-4B46-A6FC-F5E193A7A1D8}"/>
              </a:ext>
            </a:extLst>
          </p:cNvPr>
          <p:cNvSpPr txBox="1"/>
          <p:nvPr/>
        </p:nvSpPr>
        <p:spPr>
          <a:xfrm>
            <a:off x="5170964" y="11786311"/>
            <a:ext cx="63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Energy from wind &amp; water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01B326C2-5288-4E0B-BEE9-FE39959E7ED7}"/>
              </a:ext>
            </a:extLst>
          </p:cNvPr>
          <p:cNvSpPr txBox="1"/>
          <p:nvPr/>
        </p:nvSpPr>
        <p:spPr>
          <a:xfrm>
            <a:off x="5501905" y="10849821"/>
            <a:ext cx="746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Energy from Sun &amp; Earth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2D74406-439C-42C8-9F95-95DD78036A26}"/>
              </a:ext>
            </a:extLst>
          </p:cNvPr>
          <p:cNvSpPr txBox="1"/>
          <p:nvPr/>
        </p:nvSpPr>
        <p:spPr>
          <a:xfrm>
            <a:off x="4723035" y="10871416"/>
            <a:ext cx="7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Energy &amp; the environment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53246087-A28D-46BE-B34B-797FA6DA6C85}"/>
              </a:ext>
            </a:extLst>
          </p:cNvPr>
          <p:cNvSpPr txBox="1"/>
          <p:nvPr/>
        </p:nvSpPr>
        <p:spPr>
          <a:xfrm>
            <a:off x="4677666" y="11786146"/>
            <a:ext cx="63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Big energy issues</a:t>
            </a:r>
          </a:p>
        </p:txBody>
      </p:sp>
      <p:sp>
        <p:nvSpPr>
          <p:cNvPr id="384" name="TextBox 193">
            <a:extLst>
              <a:ext uri="{FF2B5EF4-FFF2-40B4-BE49-F238E27FC236}">
                <a16:creationId xmlns:a16="http://schemas.microsoft.com/office/drawing/2014/main" id="{CE3939CA-BDFB-4C5D-9408-6C1EA869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372" y="12393400"/>
            <a:ext cx="8255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Conservation of energy</a:t>
            </a:r>
          </a:p>
        </p:txBody>
      </p:sp>
      <p:sp>
        <p:nvSpPr>
          <p:cNvPr id="385" name="TextBox 193">
            <a:extLst>
              <a:ext uri="{FF2B5EF4-FFF2-40B4-BE49-F238E27FC236}">
                <a16:creationId xmlns:a16="http://schemas.microsoft.com/office/drawing/2014/main" id="{D35DACBC-E128-42D1-91C0-C2692614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351" y="11842812"/>
            <a:ext cx="59314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Energy &amp; work</a:t>
            </a:r>
          </a:p>
        </p:txBody>
      </p:sp>
      <p:sp>
        <p:nvSpPr>
          <p:cNvPr id="386" name="TextBox 193">
            <a:extLst>
              <a:ext uri="{FF2B5EF4-FFF2-40B4-BE49-F238E27FC236}">
                <a16:creationId xmlns:a16="http://schemas.microsoft.com/office/drawing/2014/main" id="{AB5C8970-057C-49C5-A34A-19188EF0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266" y="11928308"/>
            <a:ext cx="8255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Gravitational PE</a:t>
            </a:r>
          </a:p>
        </p:txBody>
      </p:sp>
      <p:sp>
        <p:nvSpPr>
          <p:cNvPr id="387" name="TextBox 193">
            <a:extLst>
              <a:ext uri="{FF2B5EF4-FFF2-40B4-BE49-F238E27FC236}">
                <a16:creationId xmlns:a16="http://schemas.microsoft.com/office/drawing/2014/main" id="{A42ACCEA-5A40-4A75-8B6B-34818804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361" y="11521064"/>
            <a:ext cx="825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Kinetic &amp; elastic energy stores</a:t>
            </a:r>
          </a:p>
        </p:txBody>
      </p:sp>
      <p:sp>
        <p:nvSpPr>
          <p:cNvPr id="388" name="TextBox 193">
            <a:extLst>
              <a:ext uri="{FF2B5EF4-FFF2-40B4-BE49-F238E27FC236}">
                <a16:creationId xmlns:a16="http://schemas.microsoft.com/office/drawing/2014/main" id="{3D55EA30-D3C8-49B1-B3DF-673DA686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989" y="12212299"/>
            <a:ext cx="8255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Energy dissipation</a:t>
            </a:r>
          </a:p>
        </p:txBody>
      </p:sp>
      <p:sp>
        <p:nvSpPr>
          <p:cNvPr id="389" name="TextBox 193">
            <a:extLst>
              <a:ext uri="{FF2B5EF4-FFF2-40B4-BE49-F238E27FC236}">
                <a16:creationId xmlns:a16="http://schemas.microsoft.com/office/drawing/2014/main" id="{AFD61771-17CD-4F31-9D37-C38AE8ECB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771" y="12499052"/>
            <a:ext cx="825500" cy="2154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Efficiency</a:t>
            </a:r>
          </a:p>
        </p:txBody>
      </p:sp>
      <p:sp>
        <p:nvSpPr>
          <p:cNvPr id="391" name="TextBox 193">
            <a:extLst>
              <a:ext uri="{FF2B5EF4-FFF2-40B4-BE49-F238E27FC236}">
                <a16:creationId xmlns:a16="http://schemas.microsoft.com/office/drawing/2014/main" id="{B5207379-1C43-4E28-B83D-C2194119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075" y="11207702"/>
            <a:ext cx="8255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Electrical Appliances</a:t>
            </a:r>
          </a:p>
        </p:txBody>
      </p:sp>
      <p:sp>
        <p:nvSpPr>
          <p:cNvPr id="392" name="TextBox 193">
            <a:extLst>
              <a:ext uri="{FF2B5EF4-FFF2-40B4-BE49-F238E27FC236}">
                <a16:creationId xmlns:a16="http://schemas.microsoft.com/office/drawing/2014/main" id="{7978ADED-7AD4-4E20-9976-62F73548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618" y="10939582"/>
            <a:ext cx="8255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Energy &amp; power</a:t>
            </a:r>
          </a:p>
        </p:txBody>
      </p:sp>
      <p:sp>
        <p:nvSpPr>
          <p:cNvPr id="393" name="TextBox 193">
            <a:extLst>
              <a:ext uri="{FF2B5EF4-FFF2-40B4-BE49-F238E27FC236}">
                <a16:creationId xmlns:a16="http://schemas.microsoft.com/office/drawing/2014/main" id="{4EF2BFA7-E562-4C7A-ACA2-B1803E3B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737" y="10871593"/>
            <a:ext cx="8255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Heat transfer by conduction</a:t>
            </a:r>
          </a:p>
        </p:txBody>
      </p:sp>
      <p:sp>
        <p:nvSpPr>
          <p:cNvPr id="394" name="TextBox 193">
            <a:extLst>
              <a:ext uri="{FF2B5EF4-FFF2-40B4-BE49-F238E27FC236}">
                <a16:creationId xmlns:a16="http://schemas.microsoft.com/office/drawing/2014/main" id="{EFD2E4C5-A02F-4FF3-B9FB-496EF170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028" y="11778210"/>
            <a:ext cx="8255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Infrared radiation</a:t>
            </a:r>
          </a:p>
        </p:txBody>
      </p:sp>
      <p:sp>
        <p:nvSpPr>
          <p:cNvPr id="395" name="TextBox 193">
            <a:extLst>
              <a:ext uri="{FF2B5EF4-FFF2-40B4-BE49-F238E27FC236}">
                <a16:creationId xmlns:a16="http://schemas.microsoft.com/office/drawing/2014/main" id="{3BB4B302-E465-4F9A-B784-B8E9B31F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31" y="10863859"/>
            <a:ext cx="96548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Specific heat capacity</a:t>
            </a:r>
          </a:p>
        </p:txBody>
      </p:sp>
      <p:sp>
        <p:nvSpPr>
          <p:cNvPr id="396" name="TextBox 193">
            <a:extLst>
              <a:ext uri="{FF2B5EF4-FFF2-40B4-BE49-F238E27FC236}">
                <a16:creationId xmlns:a16="http://schemas.microsoft.com/office/drawing/2014/main" id="{9D56BDC6-1EBC-4DBC-BA6D-018104D2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805" y="11770522"/>
            <a:ext cx="825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Heating &amp; insulating buildings</a:t>
            </a:r>
          </a:p>
        </p:txBody>
      </p:sp>
      <p:pic>
        <p:nvPicPr>
          <p:cNvPr id="397" name="Picture 396" descr="A close up of a logo&#10;&#10;Description automatically generated">
            <a:extLst>
              <a:ext uri="{FF2B5EF4-FFF2-40B4-BE49-F238E27FC236}">
                <a16:creationId xmlns:a16="http://schemas.microsoft.com/office/drawing/2014/main" id="{4CFBA173-0AC2-4C3C-BD95-E70B6463D7CC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0" y="10547394"/>
            <a:ext cx="274377" cy="274377"/>
          </a:xfrm>
          <a:prstGeom prst="rect">
            <a:avLst/>
          </a:prstGeom>
        </p:spPr>
      </p:pic>
      <p:pic>
        <p:nvPicPr>
          <p:cNvPr id="400" name="Picture 399" descr="A close up of a logo&#10;&#10;Description automatically generated">
            <a:extLst>
              <a:ext uri="{FF2B5EF4-FFF2-40B4-BE49-F238E27FC236}">
                <a16:creationId xmlns:a16="http://schemas.microsoft.com/office/drawing/2014/main" id="{48189C4F-A4DB-4571-B38A-087F65D830E1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68" y="16540477"/>
            <a:ext cx="363353" cy="363353"/>
          </a:xfrm>
          <a:prstGeom prst="rect">
            <a:avLst/>
          </a:prstGeom>
        </p:spPr>
      </p:pic>
      <p:pic>
        <p:nvPicPr>
          <p:cNvPr id="401" name="Picture 400" descr="A close up of a logo&#10;&#10;Description automatically generated">
            <a:extLst>
              <a:ext uri="{FF2B5EF4-FFF2-40B4-BE49-F238E27FC236}">
                <a16:creationId xmlns:a16="http://schemas.microsoft.com/office/drawing/2014/main" id="{D7E0916E-A24E-4EA3-92E3-D82E6DCA00DE}"/>
              </a:ext>
            </a:extLst>
          </p:cNvPr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21" y="16557845"/>
            <a:ext cx="283467" cy="310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FD643A-B18E-494E-BDBB-F0C5F0FDFA60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5813528" y="10506414"/>
            <a:ext cx="338362" cy="353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DB892F-29EB-41C3-AAAE-6019C84AC94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5358383" y="12434788"/>
            <a:ext cx="264953" cy="2317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1E046E-6619-4638-8B0B-9CB7A3B742C4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9268201" y="12136469"/>
            <a:ext cx="298791" cy="2952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12EC69-B6ED-464A-A89E-0D156DEB5F5D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642073" y="10851045"/>
            <a:ext cx="309966" cy="391230"/>
          </a:xfrm>
          <a:prstGeom prst="rect">
            <a:avLst/>
          </a:prstGeom>
        </p:spPr>
      </p:pic>
      <p:pic>
        <p:nvPicPr>
          <p:cNvPr id="429" name="Picture 51">
            <a:extLst>
              <a:ext uri="{FF2B5EF4-FFF2-40B4-BE49-F238E27FC236}">
                <a16:creationId xmlns:a16="http://schemas.microsoft.com/office/drawing/2014/main" id="{C4EBF7E5-E755-44BB-9E56-5E8B5C0B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31" y="8395265"/>
            <a:ext cx="378785" cy="35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" name="Rectangle 429">
            <a:extLst>
              <a:ext uri="{FF2B5EF4-FFF2-40B4-BE49-F238E27FC236}">
                <a16:creationId xmlns:a16="http://schemas.microsoft.com/office/drawing/2014/main" id="{0D538FE2-4458-447C-9A8D-5B3B8027A675}"/>
              </a:ext>
            </a:extLst>
          </p:cNvPr>
          <p:cNvSpPr/>
          <p:nvPr/>
        </p:nvSpPr>
        <p:spPr>
          <a:xfrm>
            <a:off x="4036888" y="14168870"/>
            <a:ext cx="88998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Magnet &amp; magnetic fields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D0CA911F-ABBF-4804-A3A7-3829BB8B3EB1}"/>
              </a:ext>
            </a:extLst>
          </p:cNvPr>
          <p:cNvSpPr/>
          <p:nvPr/>
        </p:nvSpPr>
        <p:spPr>
          <a:xfrm>
            <a:off x="3399194" y="13300776"/>
            <a:ext cx="803320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Electromagnets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3038AEB8-CF48-426D-9C37-E6703E62C254}"/>
              </a:ext>
            </a:extLst>
          </p:cNvPr>
          <p:cNvSpPr/>
          <p:nvPr/>
        </p:nvSpPr>
        <p:spPr>
          <a:xfrm>
            <a:off x="4138640" y="13125003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Using electromagnets</a:t>
            </a:r>
          </a:p>
        </p:txBody>
      </p:sp>
      <p:pic>
        <p:nvPicPr>
          <p:cNvPr id="433" name="Picture 432">
            <a:extLst>
              <a:ext uri="{FF2B5EF4-FFF2-40B4-BE49-F238E27FC236}">
                <a16:creationId xmlns:a16="http://schemas.microsoft.com/office/drawing/2014/main" id="{D17CF4B7-AEA9-41E1-8897-F2BBEC66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96" y="12807578"/>
            <a:ext cx="502068" cy="44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927530AA-A45C-4627-8C34-C1EF119C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37" y="6043762"/>
            <a:ext cx="441377" cy="40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38B58B4E-FD04-4FAA-B931-56F54E2FF36A}"/>
              </a:ext>
            </a:extLst>
          </p:cNvPr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40" y="12599694"/>
            <a:ext cx="546099" cy="552067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3ABF8FDA-41F7-4825-A32A-1F1A79128A2D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33" y="12809734"/>
            <a:ext cx="289509" cy="347942"/>
          </a:xfrm>
          <a:prstGeom prst="rect">
            <a:avLst/>
          </a:prstGeom>
        </p:spPr>
      </p:pic>
      <p:sp>
        <p:nvSpPr>
          <p:cNvPr id="444" name="Rectangle 443">
            <a:extLst>
              <a:ext uri="{FF2B5EF4-FFF2-40B4-BE49-F238E27FC236}">
                <a16:creationId xmlns:a16="http://schemas.microsoft.com/office/drawing/2014/main" id="{8F6B42C0-7D07-4D58-8B8B-01B7D2D85960}"/>
              </a:ext>
            </a:extLst>
          </p:cNvPr>
          <p:cNvSpPr/>
          <p:nvPr/>
        </p:nvSpPr>
        <p:spPr>
          <a:xfrm>
            <a:off x="646859" y="13604997"/>
            <a:ext cx="85142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Friction &amp; drag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6CFA73CA-8383-4996-96AE-CD5E9CE3BC4D}"/>
              </a:ext>
            </a:extLst>
          </p:cNvPr>
          <p:cNvSpPr/>
          <p:nvPr/>
        </p:nvSpPr>
        <p:spPr>
          <a:xfrm>
            <a:off x="1036004" y="13315318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Squashing &amp; stretching</a:t>
            </a: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9D8FAD93-4D8F-4499-8F6F-4367D41D73DF}"/>
              </a:ext>
            </a:extLst>
          </p:cNvPr>
          <p:cNvSpPr/>
          <p:nvPr/>
        </p:nvSpPr>
        <p:spPr>
          <a:xfrm>
            <a:off x="1592923" y="13278157"/>
            <a:ext cx="85142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Turning forces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712F6D71-FC1B-452C-8E07-F428A98FDB71}"/>
              </a:ext>
            </a:extLst>
          </p:cNvPr>
          <p:cNvSpPr/>
          <p:nvPr/>
        </p:nvSpPr>
        <p:spPr>
          <a:xfrm>
            <a:off x="2238852" y="13170856"/>
            <a:ext cx="5653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Pressure in gases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36B72EA3-EFCC-4499-9453-68CB6C19F2A0}"/>
              </a:ext>
            </a:extLst>
          </p:cNvPr>
          <p:cNvSpPr/>
          <p:nvPr/>
        </p:nvSpPr>
        <p:spPr>
          <a:xfrm>
            <a:off x="2765820" y="13178870"/>
            <a:ext cx="5653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Pressure in liquids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834BB786-322F-4D9E-83AA-00A75DC3F2EB}"/>
              </a:ext>
            </a:extLst>
          </p:cNvPr>
          <p:cNvSpPr/>
          <p:nvPr/>
        </p:nvSpPr>
        <p:spPr>
          <a:xfrm>
            <a:off x="2591903" y="14092797"/>
            <a:ext cx="5653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Stress on solids</a:t>
            </a: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2355E0F2-A282-499C-BC18-338CBAF89A30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0" y="12802391"/>
            <a:ext cx="202038" cy="3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36DC7FA-A02B-4C7C-9254-6943D46277F5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5721800" y="12777795"/>
            <a:ext cx="847307" cy="366174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B8B8BFE3-3B1D-40A3-A332-0D9116ADF90F}"/>
              </a:ext>
            </a:extLst>
          </p:cNvPr>
          <p:cNvPicPr>
            <a:picLocks noChangeAspect="1"/>
          </p:cNvPicPr>
          <p:nvPr/>
        </p:nvPicPr>
        <p:blipFill rotWithShape="1"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6"/>
          <a:stretch/>
        </p:blipFill>
        <p:spPr>
          <a:xfrm>
            <a:off x="8444645" y="6273358"/>
            <a:ext cx="310489" cy="617527"/>
          </a:xfrm>
          <a:prstGeom prst="rect">
            <a:avLst/>
          </a:prstGeom>
        </p:spPr>
      </p:pic>
      <p:pic>
        <p:nvPicPr>
          <p:cNvPr id="470" name="Picture 469">
            <a:extLst>
              <a:ext uri="{FF2B5EF4-FFF2-40B4-BE49-F238E27FC236}">
                <a16:creationId xmlns:a16="http://schemas.microsoft.com/office/drawing/2014/main" id="{3BBB466D-EC0B-4729-AC8D-B7DF17CB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8" y="13384244"/>
            <a:ext cx="392943" cy="2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" name="Rectangle 474">
            <a:extLst>
              <a:ext uri="{FF2B5EF4-FFF2-40B4-BE49-F238E27FC236}">
                <a16:creationId xmlns:a16="http://schemas.microsoft.com/office/drawing/2014/main" id="{F9A347FF-FE45-4A95-ADD9-8A794BF1CD3D}"/>
              </a:ext>
            </a:extLst>
          </p:cNvPr>
          <p:cNvSpPr/>
          <p:nvPr/>
        </p:nvSpPr>
        <p:spPr>
          <a:xfrm>
            <a:off x="4908182" y="13146712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Work, energy &amp; machines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D0CF3626-7E92-424D-9014-B2FB54213132}"/>
              </a:ext>
            </a:extLst>
          </p:cNvPr>
          <p:cNvSpPr/>
          <p:nvPr/>
        </p:nvSpPr>
        <p:spPr>
          <a:xfrm>
            <a:off x="5621933" y="13111124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&amp; temperature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3B258197-A00A-474A-9F9C-7C49571708EE}"/>
              </a:ext>
            </a:extLst>
          </p:cNvPr>
          <p:cNvSpPr/>
          <p:nvPr/>
        </p:nvSpPr>
        <p:spPr>
          <a:xfrm>
            <a:off x="4932377" y="14095334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transfer</a:t>
            </a:r>
          </a:p>
          <a:p>
            <a:pPr algn="ctr"/>
            <a:r>
              <a:rPr lang="en-US" sz="726" dirty="0"/>
              <a:t>particles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1515935A-AE74-4382-99BE-FBCEA0CE865A}"/>
              </a:ext>
            </a:extLst>
          </p:cNvPr>
          <p:cNvSpPr/>
          <p:nvPr/>
        </p:nvSpPr>
        <p:spPr>
          <a:xfrm>
            <a:off x="5533064" y="14095698"/>
            <a:ext cx="851421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transfer</a:t>
            </a:r>
          </a:p>
          <a:p>
            <a:pPr algn="ctr"/>
            <a:r>
              <a:rPr lang="en-US" sz="726" dirty="0"/>
              <a:t>Radiation</a:t>
            </a:r>
          </a:p>
          <a:p>
            <a:pPr algn="ctr"/>
            <a:r>
              <a:rPr lang="en-US" sz="726" dirty="0"/>
              <a:t>insulation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B81C3877-F8DE-495F-9C34-721240B289AB}"/>
              </a:ext>
            </a:extLst>
          </p:cNvPr>
          <p:cNvSpPr/>
          <p:nvPr/>
        </p:nvSpPr>
        <p:spPr>
          <a:xfrm>
            <a:off x="6401615" y="13171899"/>
            <a:ext cx="151683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Sound waves, water waves</a:t>
            </a:r>
          </a:p>
          <a:p>
            <a:pPr algn="ctr"/>
            <a:r>
              <a:rPr lang="en-US" sz="726" dirty="0"/>
              <a:t>energy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7CF9A4D0-6575-4365-AAD8-3B22DB7F789E}"/>
              </a:ext>
            </a:extLst>
          </p:cNvPr>
          <p:cNvSpPr/>
          <p:nvPr/>
        </p:nvSpPr>
        <p:spPr>
          <a:xfrm>
            <a:off x="7369603" y="14099479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Radiation &amp; energy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05D0E742-0785-4785-9672-E2759BD36790}"/>
              </a:ext>
            </a:extLst>
          </p:cNvPr>
          <p:cNvSpPr/>
          <p:nvPr/>
        </p:nvSpPr>
        <p:spPr>
          <a:xfrm>
            <a:off x="6606607" y="14103711"/>
            <a:ext cx="85142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Modelling waves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3E4E5C42-A5CD-42BE-BC7D-777CD7108FC3}"/>
              </a:ext>
            </a:extLst>
          </p:cNvPr>
          <p:cNvSpPr/>
          <p:nvPr/>
        </p:nvSpPr>
        <p:spPr>
          <a:xfrm>
            <a:off x="4881661" y="15355748"/>
            <a:ext cx="5904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Potential difference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67FDA8E8-AC1C-48CB-93A6-A5ACB7C0CE9A}"/>
              </a:ext>
            </a:extLst>
          </p:cNvPr>
          <p:cNvSpPr/>
          <p:nvPr/>
        </p:nvSpPr>
        <p:spPr>
          <a:xfrm>
            <a:off x="4311598" y="15431807"/>
            <a:ext cx="59049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Resistance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8ACE842A-2D2B-4D55-830E-56C396899BE0}"/>
              </a:ext>
            </a:extLst>
          </p:cNvPr>
          <p:cNvSpPr/>
          <p:nvPr/>
        </p:nvSpPr>
        <p:spPr>
          <a:xfrm>
            <a:off x="4930567" y="16241661"/>
            <a:ext cx="590492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Series &amp; parallel circuits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90F188C1-A587-4689-BF3F-00F1115E7624}"/>
              </a:ext>
            </a:extLst>
          </p:cNvPr>
          <p:cNvSpPr/>
          <p:nvPr/>
        </p:nvSpPr>
        <p:spPr>
          <a:xfrm>
            <a:off x="3726507" y="15454121"/>
            <a:ext cx="59049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Current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8496A445-71F2-4740-8751-0CBE073A7340}"/>
              </a:ext>
            </a:extLst>
          </p:cNvPr>
          <p:cNvSpPr/>
          <p:nvPr/>
        </p:nvSpPr>
        <p:spPr>
          <a:xfrm>
            <a:off x="3861074" y="16216427"/>
            <a:ext cx="5904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Charging up</a:t>
            </a:r>
          </a:p>
        </p:txBody>
      </p:sp>
      <p:pic>
        <p:nvPicPr>
          <p:cNvPr id="498" name="Picture 497">
            <a:extLst>
              <a:ext uri="{FF2B5EF4-FFF2-40B4-BE49-F238E27FC236}">
                <a16:creationId xmlns:a16="http://schemas.microsoft.com/office/drawing/2014/main" id="{D1EB1203-35E7-4452-8CF1-919DF13B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012" y="13138819"/>
            <a:ext cx="340211" cy="48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5E8C3CA8-8313-4ABF-AC0C-D8007687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77" y="13355026"/>
            <a:ext cx="324930" cy="4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" name="Picture 502">
            <a:extLst>
              <a:ext uri="{FF2B5EF4-FFF2-40B4-BE49-F238E27FC236}">
                <a16:creationId xmlns:a16="http://schemas.microsoft.com/office/drawing/2014/main" id="{31EF1CCD-7D44-4F94-BD01-F85F9A6550EE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17960" r="15640" b="30820"/>
          <a:stretch>
            <a:fillRect/>
          </a:stretch>
        </p:blipFill>
        <p:spPr bwMode="auto">
          <a:xfrm>
            <a:off x="7614821" y="12668074"/>
            <a:ext cx="334752" cy="289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" name="Picture 503">
            <a:extLst>
              <a:ext uri="{FF2B5EF4-FFF2-40B4-BE49-F238E27FC236}">
                <a16:creationId xmlns:a16="http://schemas.microsoft.com/office/drawing/2014/main" id="{84A179E3-FDB6-479E-9D79-7A3C39AA2D8A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33" y="10296253"/>
            <a:ext cx="172899" cy="28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" name="Picture 505">
            <a:extLst>
              <a:ext uri="{FF2B5EF4-FFF2-40B4-BE49-F238E27FC236}">
                <a16:creationId xmlns:a16="http://schemas.microsoft.com/office/drawing/2014/main" id="{695318B4-2672-411C-BE3F-97385E52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90" y="15259427"/>
            <a:ext cx="387326" cy="1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" name="Picture 40" descr="Image result for series circuit">
            <a:extLst>
              <a:ext uri="{FF2B5EF4-FFF2-40B4-BE49-F238E27FC236}">
                <a16:creationId xmlns:a16="http://schemas.microsoft.com/office/drawing/2014/main" id="{7A783523-DF5C-4E37-B946-35122491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11" y="16617518"/>
            <a:ext cx="509722" cy="3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" name="Picture 76" descr="Image result for parallel circuit">
            <a:extLst>
              <a:ext uri="{FF2B5EF4-FFF2-40B4-BE49-F238E27FC236}">
                <a16:creationId xmlns:a16="http://schemas.microsoft.com/office/drawing/2014/main" id="{EF9EE33C-9484-4398-8BBC-1B306558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50" y="16276194"/>
            <a:ext cx="452984" cy="3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C742FEAA-E9CC-4839-821F-F01D774CF989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39" y="15075983"/>
            <a:ext cx="276782" cy="2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0" name="Picture 539">
            <a:extLst>
              <a:ext uri="{FF2B5EF4-FFF2-40B4-BE49-F238E27FC236}">
                <a16:creationId xmlns:a16="http://schemas.microsoft.com/office/drawing/2014/main" id="{B1CF4791-D8FF-4DAE-8BBA-316CFCC69B86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32" y="14773721"/>
            <a:ext cx="28744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" name="Picture 540">
            <a:extLst>
              <a:ext uri="{FF2B5EF4-FFF2-40B4-BE49-F238E27FC236}">
                <a16:creationId xmlns:a16="http://schemas.microsoft.com/office/drawing/2014/main" id="{FF000150-A651-4D5E-A025-AB04FD4EDBA9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33" y="12172743"/>
            <a:ext cx="276782" cy="2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" name="Picture 543">
            <a:extLst>
              <a:ext uri="{FF2B5EF4-FFF2-40B4-BE49-F238E27FC236}">
                <a16:creationId xmlns:a16="http://schemas.microsoft.com/office/drawing/2014/main" id="{42F9104F-2DFE-4DBD-B77D-FA3A06CFED78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37" y="11862991"/>
            <a:ext cx="28744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" name="Picture 546">
            <a:extLst>
              <a:ext uri="{FF2B5EF4-FFF2-40B4-BE49-F238E27FC236}">
                <a16:creationId xmlns:a16="http://schemas.microsoft.com/office/drawing/2014/main" id="{24888E25-E7E6-416B-8AA1-14B30A641A66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91" y="8360473"/>
            <a:ext cx="155852" cy="11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" name="Picture 549">
            <a:extLst>
              <a:ext uri="{FF2B5EF4-FFF2-40B4-BE49-F238E27FC236}">
                <a16:creationId xmlns:a16="http://schemas.microsoft.com/office/drawing/2014/main" id="{885D88DC-0E95-421E-A44A-C533173BEB00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6981">
            <a:off x="7610462" y="7979965"/>
            <a:ext cx="238130" cy="6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" name="Rectangle 550">
            <a:extLst>
              <a:ext uri="{FF2B5EF4-FFF2-40B4-BE49-F238E27FC236}">
                <a16:creationId xmlns:a16="http://schemas.microsoft.com/office/drawing/2014/main" id="{DE974155-1BEF-4CEA-9598-4E5AAEF2FFAD}"/>
              </a:ext>
            </a:extLst>
          </p:cNvPr>
          <p:cNvSpPr/>
          <p:nvPr/>
        </p:nvSpPr>
        <p:spPr>
          <a:xfrm>
            <a:off x="1995941" y="16190570"/>
            <a:ext cx="493331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Sound waves speed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0ACD67EC-5D86-41C3-8A1B-B52ECD65ED10}"/>
              </a:ext>
            </a:extLst>
          </p:cNvPr>
          <p:cNvSpPr/>
          <p:nvPr/>
        </p:nvSpPr>
        <p:spPr>
          <a:xfrm>
            <a:off x="1873710" y="15331071"/>
            <a:ext cx="63723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Loudness &amp; amplitude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ECF19CA5-3520-4D29-ACA3-337BF188B5AB}"/>
              </a:ext>
            </a:extLst>
          </p:cNvPr>
          <p:cNvSpPr/>
          <p:nvPr/>
        </p:nvSpPr>
        <p:spPr>
          <a:xfrm>
            <a:off x="1059818" y="16039104"/>
            <a:ext cx="63723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Frequency &amp; pitch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317BB3E4-B3F3-4BF7-97CD-43060D1D740A}"/>
              </a:ext>
            </a:extLst>
          </p:cNvPr>
          <p:cNvSpPr/>
          <p:nvPr/>
        </p:nvSpPr>
        <p:spPr>
          <a:xfrm>
            <a:off x="1479025" y="16192240"/>
            <a:ext cx="58118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ear &amp; hearing</a:t>
            </a:r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45E9A6B8-56BB-483F-B0A4-C2CE3104678E}"/>
              </a:ext>
            </a:extLst>
          </p:cNvPr>
          <p:cNvSpPr/>
          <p:nvPr/>
        </p:nvSpPr>
        <p:spPr>
          <a:xfrm>
            <a:off x="2042441" y="15210435"/>
            <a:ext cx="347589" cy="171082"/>
          </a:xfrm>
          <a:custGeom>
            <a:avLst/>
            <a:gdLst>
              <a:gd name="connsiteX0" fmla="*/ 0 w 5981700"/>
              <a:gd name="connsiteY0" fmla="*/ 1027518 h 2180065"/>
              <a:gd name="connsiteX1" fmla="*/ 790575 w 5981700"/>
              <a:gd name="connsiteY1" fmla="*/ 36918 h 2180065"/>
              <a:gd name="connsiteX2" fmla="*/ 2247900 w 5981700"/>
              <a:gd name="connsiteY2" fmla="*/ 2180043 h 2180065"/>
              <a:gd name="connsiteX3" fmla="*/ 3676650 w 5981700"/>
              <a:gd name="connsiteY3" fmla="*/ 84543 h 2180065"/>
              <a:gd name="connsiteX4" fmla="*/ 5143500 w 5981700"/>
              <a:gd name="connsiteY4" fmla="*/ 2094318 h 2180065"/>
              <a:gd name="connsiteX5" fmla="*/ 5943600 w 5981700"/>
              <a:gd name="connsiteY5" fmla="*/ 1103718 h 2180065"/>
              <a:gd name="connsiteX6" fmla="*/ 5943600 w 5981700"/>
              <a:gd name="connsiteY6" fmla="*/ 1103718 h 2180065"/>
              <a:gd name="connsiteX7" fmla="*/ 5981700 w 5981700"/>
              <a:gd name="connsiteY7" fmla="*/ 1103718 h 218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1700" h="2180065">
                <a:moveTo>
                  <a:pt x="0" y="1027518"/>
                </a:moveTo>
                <a:cubicBezTo>
                  <a:pt x="207962" y="436174"/>
                  <a:pt x="415925" y="-155170"/>
                  <a:pt x="790575" y="36918"/>
                </a:cubicBezTo>
                <a:cubicBezTo>
                  <a:pt x="1165225" y="229005"/>
                  <a:pt x="1766888" y="2172106"/>
                  <a:pt x="2247900" y="2180043"/>
                </a:cubicBezTo>
                <a:cubicBezTo>
                  <a:pt x="2728912" y="2187980"/>
                  <a:pt x="3194050" y="98830"/>
                  <a:pt x="3676650" y="84543"/>
                </a:cubicBezTo>
                <a:cubicBezTo>
                  <a:pt x="4159250" y="70256"/>
                  <a:pt x="4765675" y="1924456"/>
                  <a:pt x="5143500" y="2094318"/>
                </a:cubicBezTo>
                <a:cubicBezTo>
                  <a:pt x="5521325" y="2264181"/>
                  <a:pt x="5943600" y="1103718"/>
                  <a:pt x="5943600" y="1103718"/>
                </a:cubicBezTo>
                <a:lnTo>
                  <a:pt x="5943600" y="1103718"/>
                </a:lnTo>
                <a:lnTo>
                  <a:pt x="5981700" y="1103718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AE99CF-3BBB-4D18-8B4F-4ADA94A2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63" y="16770894"/>
            <a:ext cx="1323830" cy="6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" name="TextBox 16">
            <a:extLst>
              <a:ext uri="{FF2B5EF4-FFF2-40B4-BE49-F238E27FC236}">
                <a16:creationId xmlns:a16="http://schemas.microsoft.com/office/drawing/2014/main" id="{658E8547-02D6-4DEE-9C5C-4478C59CE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53" y="878095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Vectors &amp; scalars</a:t>
            </a:r>
          </a:p>
        </p:txBody>
      </p:sp>
      <p:sp>
        <p:nvSpPr>
          <p:cNvPr id="560" name="TextBox 16">
            <a:extLst>
              <a:ext uri="{FF2B5EF4-FFF2-40B4-BE49-F238E27FC236}">
                <a16:creationId xmlns:a16="http://schemas.microsoft.com/office/drawing/2014/main" id="{8B4AA2E4-EEAA-4FB4-B93A-45008A43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337" y="876698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Resultant forces</a:t>
            </a:r>
          </a:p>
        </p:txBody>
      </p:sp>
      <p:sp>
        <p:nvSpPr>
          <p:cNvPr id="582" name="TextBox 16">
            <a:extLst>
              <a:ext uri="{FF2B5EF4-FFF2-40B4-BE49-F238E27FC236}">
                <a16:creationId xmlns:a16="http://schemas.microsoft.com/office/drawing/2014/main" id="{1EBC9659-0307-4CBE-A39F-2CDE9A41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621" y="9698305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Moments at work</a:t>
            </a:r>
          </a:p>
        </p:txBody>
      </p:sp>
      <p:sp>
        <p:nvSpPr>
          <p:cNvPr id="602" name="TextBox 16">
            <a:extLst>
              <a:ext uri="{FF2B5EF4-FFF2-40B4-BE49-F238E27FC236}">
                <a16:creationId xmlns:a16="http://schemas.microsoft.com/office/drawing/2014/main" id="{7D736807-0BAC-46EF-96FA-4BE64683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179" y="969598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Levers &amp;</a:t>
            </a:r>
          </a:p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 gears</a:t>
            </a:r>
          </a:p>
        </p:txBody>
      </p:sp>
      <p:sp>
        <p:nvSpPr>
          <p:cNvPr id="606" name="TextBox 16">
            <a:extLst>
              <a:ext uri="{FF2B5EF4-FFF2-40B4-BE49-F238E27FC236}">
                <a16:creationId xmlns:a16="http://schemas.microsoft.com/office/drawing/2014/main" id="{BA3CC723-6537-471B-84A1-7C994281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337" y="8767302"/>
            <a:ext cx="604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Centre of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 mass</a:t>
            </a:r>
          </a:p>
        </p:txBody>
      </p:sp>
      <p:sp>
        <p:nvSpPr>
          <p:cNvPr id="609" name="TextBox 16">
            <a:extLst>
              <a:ext uri="{FF2B5EF4-FFF2-40B4-BE49-F238E27FC236}">
                <a16:creationId xmlns:a16="http://schemas.microsoft.com/office/drawing/2014/main" id="{42867FF3-3385-4B2F-BB44-71230211F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507" y="9705035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Parallelogram of forces</a:t>
            </a:r>
          </a:p>
        </p:txBody>
      </p:sp>
      <p:sp>
        <p:nvSpPr>
          <p:cNvPr id="615" name="TextBox 16">
            <a:extLst>
              <a:ext uri="{FF2B5EF4-FFF2-40B4-BE49-F238E27FC236}">
                <a16:creationId xmlns:a16="http://schemas.microsoft.com/office/drawing/2014/main" id="{893EDA08-0076-4654-9669-2C19C829F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993" y="8783781"/>
            <a:ext cx="6999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Resolution of forces</a:t>
            </a:r>
          </a:p>
        </p:txBody>
      </p:sp>
      <p:pic>
        <p:nvPicPr>
          <p:cNvPr id="616" name="Picture 1">
            <a:extLst>
              <a:ext uri="{FF2B5EF4-FFF2-40B4-BE49-F238E27FC236}">
                <a16:creationId xmlns:a16="http://schemas.microsoft.com/office/drawing/2014/main" id="{67ADB341-2F3F-4ACD-8833-E83D96FA22AA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21" y="6074648"/>
            <a:ext cx="409000" cy="4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" name="TextBox 16">
            <a:extLst>
              <a:ext uri="{FF2B5EF4-FFF2-40B4-BE49-F238E27FC236}">
                <a16:creationId xmlns:a16="http://schemas.microsoft.com/office/drawing/2014/main" id="{278DCFDB-5FC7-4814-B7D3-CD3FF7E7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592" y="9707591"/>
            <a:ext cx="864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Speed distance time graphs</a:t>
            </a:r>
          </a:p>
        </p:txBody>
      </p:sp>
      <p:sp>
        <p:nvSpPr>
          <p:cNvPr id="622" name="TextBox 16">
            <a:extLst>
              <a:ext uri="{FF2B5EF4-FFF2-40B4-BE49-F238E27FC236}">
                <a16:creationId xmlns:a16="http://schemas.microsoft.com/office/drawing/2014/main" id="{42767480-2285-4567-B631-0462503E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434" y="9536251"/>
            <a:ext cx="6999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Velocity time graphs</a:t>
            </a:r>
          </a:p>
        </p:txBody>
      </p:sp>
      <p:sp>
        <p:nvSpPr>
          <p:cNvPr id="625" name="TextBox 16">
            <a:extLst>
              <a:ext uri="{FF2B5EF4-FFF2-40B4-BE49-F238E27FC236}">
                <a16:creationId xmlns:a16="http://schemas.microsoft.com/office/drawing/2014/main" id="{9BB3C594-4D3C-47AB-A183-90A46D77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912" y="9197515"/>
            <a:ext cx="6999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Velocity acceleration</a:t>
            </a:r>
          </a:p>
        </p:txBody>
      </p:sp>
      <p:sp>
        <p:nvSpPr>
          <p:cNvPr id="627" name="TextBox 16">
            <a:extLst>
              <a:ext uri="{FF2B5EF4-FFF2-40B4-BE49-F238E27FC236}">
                <a16:creationId xmlns:a16="http://schemas.microsoft.com/office/drawing/2014/main" id="{97FC01B6-C77E-4937-A852-C62DD96FE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530" y="8694653"/>
            <a:ext cx="699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Analyzing motion graphs</a:t>
            </a:r>
          </a:p>
        </p:txBody>
      </p:sp>
      <p:pic>
        <p:nvPicPr>
          <p:cNvPr id="628" name="Picture 627">
            <a:extLst>
              <a:ext uri="{FF2B5EF4-FFF2-40B4-BE49-F238E27FC236}">
                <a16:creationId xmlns:a16="http://schemas.microsoft.com/office/drawing/2014/main" id="{2FA75B35-2414-4189-85EB-31001B703415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7586835" y="9998550"/>
            <a:ext cx="543269" cy="398180"/>
          </a:xfrm>
          <a:prstGeom prst="rect">
            <a:avLst/>
          </a:prstGeom>
        </p:spPr>
      </p:pic>
      <p:sp>
        <p:nvSpPr>
          <p:cNvPr id="642" name="TextBox 16">
            <a:extLst>
              <a:ext uri="{FF2B5EF4-FFF2-40B4-BE49-F238E27FC236}">
                <a16:creationId xmlns:a16="http://schemas.microsoft.com/office/drawing/2014/main" id="{3F7D4CD1-941C-455B-A88D-7A2101722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92" y="7375900"/>
            <a:ext cx="824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Magnetic fields of electric currents</a:t>
            </a:r>
          </a:p>
        </p:txBody>
      </p:sp>
      <p:sp>
        <p:nvSpPr>
          <p:cNvPr id="643" name="TextBox 16">
            <a:extLst>
              <a:ext uri="{FF2B5EF4-FFF2-40B4-BE49-F238E27FC236}">
                <a16:creationId xmlns:a16="http://schemas.microsoft.com/office/drawing/2014/main" id="{FEDF8EEF-7D8B-47C0-AFB3-8B57DB315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20" y="6485249"/>
            <a:ext cx="8248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The motor effect</a:t>
            </a:r>
          </a:p>
        </p:txBody>
      </p:sp>
      <p:sp>
        <p:nvSpPr>
          <p:cNvPr id="646" name="TextBox 16">
            <a:extLst>
              <a:ext uri="{FF2B5EF4-FFF2-40B4-BE49-F238E27FC236}">
                <a16:creationId xmlns:a16="http://schemas.microsoft.com/office/drawing/2014/main" id="{017EFE0F-5106-41D0-8E8D-2C0804D8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446" y="7470556"/>
            <a:ext cx="8248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The generator effect</a:t>
            </a:r>
          </a:p>
        </p:txBody>
      </p:sp>
      <p:sp>
        <p:nvSpPr>
          <p:cNvPr id="648" name="TextBox 16">
            <a:extLst>
              <a:ext uri="{FF2B5EF4-FFF2-40B4-BE49-F238E27FC236}">
                <a16:creationId xmlns:a16="http://schemas.microsoft.com/office/drawing/2014/main" id="{51D198D0-98AE-4D30-B053-1067E3241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262" y="7481099"/>
            <a:ext cx="1081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Alternating-current generator</a:t>
            </a:r>
          </a:p>
        </p:txBody>
      </p:sp>
      <p:sp>
        <p:nvSpPr>
          <p:cNvPr id="655" name="TextBox 16">
            <a:extLst>
              <a:ext uri="{FF2B5EF4-FFF2-40B4-BE49-F238E27FC236}">
                <a16:creationId xmlns:a16="http://schemas.microsoft.com/office/drawing/2014/main" id="{67D67215-5F3A-4ADC-AFC5-F989F05B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781" y="6581172"/>
            <a:ext cx="8248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Transformers</a:t>
            </a:r>
          </a:p>
        </p:txBody>
      </p:sp>
      <p:sp>
        <p:nvSpPr>
          <p:cNvPr id="659" name="TextBox 16">
            <a:extLst>
              <a:ext uri="{FF2B5EF4-FFF2-40B4-BE49-F238E27FC236}">
                <a16:creationId xmlns:a16="http://schemas.microsoft.com/office/drawing/2014/main" id="{715856B6-7578-4268-8473-930A952B0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012" y="6525928"/>
            <a:ext cx="8248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Transformers in action</a:t>
            </a:r>
          </a:p>
        </p:txBody>
      </p:sp>
      <p:sp>
        <p:nvSpPr>
          <p:cNvPr id="660" name="TextBox 16">
            <a:extLst>
              <a:ext uri="{FF2B5EF4-FFF2-40B4-BE49-F238E27FC236}">
                <a16:creationId xmlns:a16="http://schemas.microsoft.com/office/drawing/2014/main" id="{63BA9994-3E15-4841-BCB5-8BF38AFD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05" y="7049949"/>
            <a:ext cx="8590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Electromagnets in devices</a:t>
            </a:r>
          </a:p>
        </p:txBody>
      </p:sp>
      <p:sp>
        <p:nvSpPr>
          <p:cNvPr id="664" name="TextBox 16">
            <a:extLst>
              <a:ext uri="{FF2B5EF4-FFF2-40B4-BE49-F238E27FC236}">
                <a16:creationId xmlns:a16="http://schemas.microsoft.com/office/drawing/2014/main" id="{77DFBB20-F372-47D4-8E84-DA589A4D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825" y="4472023"/>
            <a:ext cx="854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Lenses</a:t>
            </a:r>
          </a:p>
        </p:txBody>
      </p:sp>
      <p:sp>
        <p:nvSpPr>
          <p:cNvPr id="671" name="TextBox 16">
            <a:extLst>
              <a:ext uri="{FF2B5EF4-FFF2-40B4-BE49-F238E27FC236}">
                <a16:creationId xmlns:a16="http://schemas.microsoft.com/office/drawing/2014/main" id="{5DFBDC43-722E-4799-9C2B-A6236939E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079" y="5306281"/>
            <a:ext cx="690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Refraction of light</a:t>
            </a:r>
          </a:p>
        </p:txBody>
      </p:sp>
      <p:sp>
        <p:nvSpPr>
          <p:cNvPr id="681" name="TextBox 16">
            <a:extLst>
              <a:ext uri="{FF2B5EF4-FFF2-40B4-BE49-F238E27FC236}">
                <a16:creationId xmlns:a16="http://schemas.microsoft.com/office/drawing/2014/main" id="{457EE9CD-6C31-40FB-A393-ABD5640E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151" y="4334302"/>
            <a:ext cx="7096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Light &amp; </a:t>
            </a:r>
            <a:r>
              <a:rPr lang="en-US" altLang="en-US" sz="800" dirty="0" err="1">
                <a:solidFill>
                  <a:srgbClr val="FF0000"/>
                </a:solidFill>
                <a:cs typeface="Calibri" panose="020F0502020204030204" pitchFamily="34" charset="0"/>
              </a:rPr>
              <a:t>colour</a:t>
            </a:r>
            <a:endParaRPr lang="en-US" altLang="en-US" sz="8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682" name="TextBox 16">
            <a:extLst>
              <a:ext uri="{FF2B5EF4-FFF2-40B4-BE49-F238E27FC236}">
                <a16:creationId xmlns:a16="http://schemas.microsoft.com/office/drawing/2014/main" id="{DDE7DB8B-4D9F-480F-B16C-709BCA7D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8" y="4366150"/>
            <a:ext cx="8543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Reflection of light</a:t>
            </a:r>
          </a:p>
        </p:txBody>
      </p:sp>
      <p:sp>
        <p:nvSpPr>
          <p:cNvPr id="683" name="TextBox 16">
            <a:extLst>
              <a:ext uri="{FF2B5EF4-FFF2-40B4-BE49-F238E27FC236}">
                <a16:creationId xmlns:a16="http://schemas.microsoft.com/office/drawing/2014/main" id="{6BB4F0F0-0C05-4574-95F9-D732E69A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415" y="5329430"/>
            <a:ext cx="854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Using lenses</a:t>
            </a:r>
          </a:p>
        </p:txBody>
      </p:sp>
      <p:pic>
        <p:nvPicPr>
          <p:cNvPr id="693" name="Picture 2">
            <a:extLst>
              <a:ext uri="{FF2B5EF4-FFF2-40B4-BE49-F238E27FC236}">
                <a16:creationId xmlns:a16="http://schemas.microsoft.com/office/drawing/2014/main" id="{95DABBED-0E0F-42FA-93AB-23CD317C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33" y="3865342"/>
            <a:ext cx="1037773" cy="4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" name="TextBox 16">
            <a:extLst>
              <a:ext uri="{FF2B5EF4-FFF2-40B4-BE49-F238E27FC236}">
                <a16:creationId xmlns:a16="http://schemas.microsoft.com/office/drawing/2014/main" id="{FCD6F7D7-B9AC-400B-8FF3-FF64AF1F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62" y="5177092"/>
            <a:ext cx="829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Pressure on surfaces</a:t>
            </a:r>
          </a:p>
        </p:txBody>
      </p:sp>
      <p:sp>
        <p:nvSpPr>
          <p:cNvPr id="710" name="TextBox 16">
            <a:extLst>
              <a:ext uri="{FF2B5EF4-FFF2-40B4-BE49-F238E27FC236}">
                <a16:creationId xmlns:a16="http://schemas.microsoft.com/office/drawing/2014/main" id="{C05CA9BF-5772-4D97-96F9-9A28528A5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46" y="4607165"/>
            <a:ext cx="673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Upthrust &amp; floatation</a:t>
            </a:r>
          </a:p>
        </p:txBody>
      </p:sp>
      <p:sp>
        <p:nvSpPr>
          <p:cNvPr id="714" name="TextBox 16">
            <a:extLst>
              <a:ext uri="{FF2B5EF4-FFF2-40B4-BE49-F238E27FC236}">
                <a16:creationId xmlns:a16="http://schemas.microsoft.com/office/drawing/2014/main" id="{64BC0293-D3CA-458A-8276-4FF7AC8D2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823" y="5386618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Atmospheric pressure</a:t>
            </a:r>
          </a:p>
        </p:txBody>
      </p:sp>
      <p:sp>
        <p:nvSpPr>
          <p:cNvPr id="715" name="TextBox 16">
            <a:extLst>
              <a:ext uri="{FF2B5EF4-FFF2-40B4-BE49-F238E27FC236}">
                <a16:creationId xmlns:a16="http://schemas.microsoft.com/office/drawing/2014/main" id="{547F70A7-630D-4DA2-92E4-A23EAD2E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8" y="4345490"/>
            <a:ext cx="7592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Pressure in a liquid at rest</a:t>
            </a:r>
          </a:p>
        </p:txBody>
      </p:sp>
      <p:sp>
        <p:nvSpPr>
          <p:cNvPr id="716" name="TextBox 16">
            <a:extLst>
              <a:ext uri="{FF2B5EF4-FFF2-40B4-BE49-F238E27FC236}">
                <a16:creationId xmlns:a16="http://schemas.microsoft.com/office/drawing/2014/main" id="{876917D9-9524-41B7-85E3-EE28EDEB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37" y="6517753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Nature of waves</a:t>
            </a:r>
          </a:p>
        </p:txBody>
      </p:sp>
      <p:sp>
        <p:nvSpPr>
          <p:cNvPr id="717" name="TextBox 16">
            <a:extLst>
              <a:ext uri="{FF2B5EF4-FFF2-40B4-BE49-F238E27FC236}">
                <a16:creationId xmlns:a16="http://schemas.microsoft.com/office/drawing/2014/main" id="{A42BF59B-B1D9-4564-B707-3958CE85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95" y="6486215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Properties of waves</a:t>
            </a:r>
          </a:p>
        </p:txBody>
      </p:sp>
      <p:sp>
        <p:nvSpPr>
          <p:cNvPr id="718" name="TextBox 16">
            <a:extLst>
              <a:ext uri="{FF2B5EF4-FFF2-40B4-BE49-F238E27FC236}">
                <a16:creationId xmlns:a16="http://schemas.microsoft.com/office/drawing/2014/main" id="{E750B9C4-B91E-4871-B793-4E43D1C9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698" y="6510511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Reflection &amp; refraction</a:t>
            </a:r>
          </a:p>
        </p:txBody>
      </p:sp>
      <p:sp>
        <p:nvSpPr>
          <p:cNvPr id="721" name="TextBox 16">
            <a:extLst>
              <a:ext uri="{FF2B5EF4-FFF2-40B4-BE49-F238E27FC236}">
                <a16:creationId xmlns:a16="http://schemas.microsoft.com/office/drawing/2014/main" id="{1616FFE9-A14C-485E-B04D-09B957C3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766" y="7442786"/>
            <a:ext cx="5407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Sound waves</a:t>
            </a:r>
          </a:p>
        </p:txBody>
      </p:sp>
      <p:sp>
        <p:nvSpPr>
          <p:cNvPr id="722" name="TextBox 16">
            <a:extLst>
              <a:ext uri="{FF2B5EF4-FFF2-40B4-BE49-F238E27FC236}">
                <a16:creationId xmlns:a16="http://schemas.microsoft.com/office/drawing/2014/main" id="{3171C938-BBF9-44F5-881D-37B5E584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050" y="7449949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Uses of ultrasound</a:t>
            </a:r>
          </a:p>
        </p:txBody>
      </p:sp>
      <p:sp>
        <p:nvSpPr>
          <p:cNvPr id="726" name="TextBox 16">
            <a:extLst>
              <a:ext uri="{FF2B5EF4-FFF2-40B4-BE49-F238E27FC236}">
                <a16:creationId xmlns:a16="http://schemas.microsoft.com/office/drawing/2014/main" id="{A3E1634F-337B-4F45-8CCB-2DD902DB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585" y="7447027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Seismic 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waves</a:t>
            </a:r>
          </a:p>
        </p:txBody>
      </p:sp>
      <p:pic>
        <p:nvPicPr>
          <p:cNvPr id="730" name="Picture 2">
            <a:extLst>
              <a:ext uri="{FF2B5EF4-FFF2-40B4-BE49-F238E27FC236}">
                <a16:creationId xmlns:a16="http://schemas.microsoft.com/office/drawing/2014/main" id="{062221E2-01C8-4CE9-A0FF-8AF2810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13" y="7781579"/>
            <a:ext cx="688534" cy="3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31128F-CADD-4C50-AE69-1C8EA547ED17}"/>
              </a:ext>
            </a:extLst>
      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5381463" y="6095526"/>
            <a:ext cx="426671" cy="384565"/>
          </a:xfrm>
          <a:prstGeom prst="rect">
            <a:avLst/>
          </a:prstGeom>
        </p:spPr>
      </p:pic>
      <p:sp>
        <p:nvSpPr>
          <p:cNvPr id="360" name="Rectangle 359">
            <a:extLst>
              <a:ext uri="{FF2B5EF4-FFF2-40B4-BE49-F238E27FC236}">
                <a16:creationId xmlns:a16="http://schemas.microsoft.com/office/drawing/2014/main" id="{1251FDBE-349E-45DA-9569-53D6138561E3}"/>
              </a:ext>
            </a:extLst>
          </p:cNvPr>
          <p:cNvSpPr/>
          <p:nvPr/>
        </p:nvSpPr>
        <p:spPr>
          <a:xfrm>
            <a:off x="342232" y="15036284"/>
            <a:ext cx="862872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Colour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A1747E5-2BB5-4B3B-A828-E0BD7092D41C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7279979" y="6331227"/>
            <a:ext cx="437610" cy="1929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C026D81-B6B9-4A2B-BEE8-00E317FCB467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7225028" y="5962666"/>
            <a:ext cx="417242" cy="189954"/>
          </a:xfrm>
          <a:prstGeom prst="rect">
            <a:avLst/>
          </a:prstGeom>
        </p:spPr>
      </p:pic>
      <p:pic>
        <p:nvPicPr>
          <p:cNvPr id="732" name="Graphic 731" descr="Electric car">
            <a:extLst>
              <a:ext uri="{FF2B5EF4-FFF2-40B4-BE49-F238E27FC236}">
                <a16:creationId xmlns:a16="http://schemas.microsoft.com/office/drawing/2014/main" id="{E2815FC2-15C2-4895-B968-265AD8729893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1201176" y="11851878"/>
            <a:ext cx="498815" cy="498815"/>
          </a:xfrm>
          <a:prstGeom prst="rect">
            <a:avLst/>
          </a:prstGeom>
        </p:spPr>
      </p:pic>
      <p:pic>
        <p:nvPicPr>
          <p:cNvPr id="733" name="Picture 28" descr="Image result for spanner clip art black and white">
            <a:extLst>
              <a:ext uri="{FF2B5EF4-FFF2-40B4-BE49-F238E27FC236}">
                <a16:creationId xmlns:a16="http://schemas.microsoft.com/office/drawing/2014/main" id="{B7CD42A4-3AAD-4AEE-B89A-AF6FB1412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 bwMode="auto">
          <a:xfrm>
            <a:off x="5684057" y="9987691"/>
            <a:ext cx="264486" cy="2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" name="Picture 733">
            <a:extLst>
              <a:ext uri="{FF2B5EF4-FFF2-40B4-BE49-F238E27FC236}">
                <a16:creationId xmlns:a16="http://schemas.microsoft.com/office/drawing/2014/main" id="{ADB1F4F8-2EBD-4441-890A-4EF05D33746C}"/>
              </a:ext>
            </a:extLst>
      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9121306" y="12678037"/>
            <a:ext cx="308954" cy="284114"/>
          </a:xfrm>
          <a:prstGeom prst="rect">
            <a:avLst/>
          </a:prstGeom>
        </p:spPr>
      </p:pic>
      <p:sp>
        <p:nvSpPr>
          <p:cNvPr id="737" name="TextBox 16">
            <a:extLst>
              <a:ext uri="{FF2B5EF4-FFF2-40B4-BE49-F238E27FC236}">
                <a16:creationId xmlns:a16="http://schemas.microsoft.com/office/drawing/2014/main" id="{5AD0506D-F324-490C-9540-F7EA1001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338" y="7466245"/>
            <a:ext cx="12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The electromagnetic spectrum</a:t>
            </a:r>
          </a:p>
        </p:txBody>
      </p:sp>
      <p:sp>
        <p:nvSpPr>
          <p:cNvPr id="738" name="TextBox 16">
            <a:extLst>
              <a:ext uri="{FF2B5EF4-FFF2-40B4-BE49-F238E27FC236}">
                <a16:creationId xmlns:a16="http://schemas.microsoft.com/office/drawing/2014/main" id="{15D6AC9B-CE07-4AA7-B86D-7C51D212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193" y="6390154"/>
            <a:ext cx="908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Light infrared microwaves &amp; radio waves</a:t>
            </a:r>
          </a:p>
        </p:txBody>
      </p:sp>
      <p:sp>
        <p:nvSpPr>
          <p:cNvPr id="739" name="TextBox 16">
            <a:extLst>
              <a:ext uri="{FF2B5EF4-FFF2-40B4-BE49-F238E27FC236}">
                <a16:creationId xmlns:a16="http://schemas.microsoft.com/office/drawing/2014/main" id="{9B3D14E7-6925-4CF2-82B6-750E1E39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338" y="6523372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X rays in medicine</a:t>
            </a:r>
          </a:p>
        </p:txBody>
      </p:sp>
      <p:sp>
        <p:nvSpPr>
          <p:cNvPr id="740" name="TextBox 16">
            <a:extLst>
              <a:ext uri="{FF2B5EF4-FFF2-40B4-BE49-F238E27FC236}">
                <a16:creationId xmlns:a16="http://schemas.microsoft.com/office/drawing/2014/main" id="{7F1A1E92-2DF0-4DB4-8DF5-CCD90582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956" y="7451371"/>
            <a:ext cx="8895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Communications</a:t>
            </a:r>
          </a:p>
        </p:txBody>
      </p:sp>
      <p:sp>
        <p:nvSpPr>
          <p:cNvPr id="741" name="TextBox 16">
            <a:extLst>
              <a:ext uri="{FF2B5EF4-FFF2-40B4-BE49-F238E27FC236}">
                <a16:creationId xmlns:a16="http://schemas.microsoft.com/office/drawing/2014/main" id="{112FA5AB-B8B7-4F18-A9BD-D30CA06A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005" y="6423877"/>
            <a:ext cx="1057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Ultraviolet waves,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 X-rays &amp; gamma rays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B7C11F1-1367-4202-842F-FB069F9D1302}"/>
              </a:ext>
            </a:extLst>
      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250042" y="4878849"/>
            <a:ext cx="743530" cy="2915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3DFBA75-BC36-4E31-8D14-726DA1052858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5962274" y="8638417"/>
            <a:ext cx="617798" cy="19940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104193F-B14F-490C-ACCD-FC1FBFAC6542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4875280" y="10573065"/>
            <a:ext cx="378758" cy="359499"/>
          </a:xfrm>
          <a:prstGeom prst="rect">
            <a:avLst/>
          </a:prstGeom>
        </p:spPr>
      </p:pic>
      <p:pic>
        <p:nvPicPr>
          <p:cNvPr id="742" name="Picture 741">
            <a:extLst>
              <a:ext uri="{FF2B5EF4-FFF2-40B4-BE49-F238E27FC236}">
                <a16:creationId xmlns:a16="http://schemas.microsoft.com/office/drawing/2014/main" id="{A0787B4B-D4C4-4317-925C-651F7B3083DB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044381" y="6081946"/>
            <a:ext cx="354894" cy="342398"/>
          </a:xfrm>
          <a:prstGeom prst="rect">
            <a:avLst/>
          </a:prstGeom>
        </p:spPr>
      </p:pic>
      <p:sp>
        <p:nvSpPr>
          <p:cNvPr id="746" name="TextBox 16">
            <a:extLst>
              <a:ext uri="{FF2B5EF4-FFF2-40B4-BE49-F238E27FC236}">
                <a16:creationId xmlns:a16="http://schemas.microsoft.com/office/drawing/2014/main" id="{27120AF0-3237-416C-818B-747E27D2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252" y="6531723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Force and acceleration</a:t>
            </a:r>
          </a:p>
        </p:txBody>
      </p:sp>
      <p:sp>
        <p:nvSpPr>
          <p:cNvPr id="753" name="TextBox 16">
            <a:extLst>
              <a:ext uri="{FF2B5EF4-FFF2-40B4-BE49-F238E27FC236}">
                <a16:creationId xmlns:a16="http://schemas.microsoft.com/office/drawing/2014/main" id="{655A9F75-935D-4228-89FA-C6A92289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887" y="8261795"/>
            <a:ext cx="755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Weight &amp; terminal velocity</a:t>
            </a:r>
          </a:p>
        </p:txBody>
      </p:sp>
      <p:sp>
        <p:nvSpPr>
          <p:cNvPr id="772" name="TextBox 16">
            <a:extLst>
              <a:ext uri="{FF2B5EF4-FFF2-40B4-BE49-F238E27FC236}">
                <a16:creationId xmlns:a16="http://schemas.microsoft.com/office/drawing/2014/main" id="{75F5E7E1-B62A-42C8-B243-563441BD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766" y="7751957"/>
            <a:ext cx="755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Forces &amp; breaking</a:t>
            </a:r>
          </a:p>
        </p:txBody>
      </p:sp>
      <p:sp>
        <p:nvSpPr>
          <p:cNvPr id="780" name="TextBox 16">
            <a:extLst>
              <a:ext uri="{FF2B5EF4-FFF2-40B4-BE49-F238E27FC236}">
                <a16:creationId xmlns:a16="http://schemas.microsoft.com/office/drawing/2014/main" id="{F8DE9824-4B02-448B-9AFF-43C52E7D9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042" y="7281585"/>
            <a:ext cx="7558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Momentum</a:t>
            </a:r>
          </a:p>
        </p:txBody>
      </p:sp>
      <p:sp>
        <p:nvSpPr>
          <p:cNvPr id="791" name="TextBox 16">
            <a:extLst>
              <a:ext uri="{FF2B5EF4-FFF2-40B4-BE49-F238E27FC236}">
                <a16:creationId xmlns:a16="http://schemas.microsoft.com/office/drawing/2014/main" id="{E642D829-8647-4E8E-8D85-C0558066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99" y="6982967"/>
            <a:ext cx="1017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Using conservation of momentum</a:t>
            </a:r>
          </a:p>
        </p:txBody>
      </p:sp>
      <p:pic>
        <p:nvPicPr>
          <p:cNvPr id="797" name="Picture 796">
            <a:extLst>
              <a:ext uri="{FF2B5EF4-FFF2-40B4-BE49-F238E27FC236}">
                <a16:creationId xmlns:a16="http://schemas.microsoft.com/office/drawing/2014/main" id="{483456C4-AD46-4F58-A789-FB244D6DC2D1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008546" y="8058818"/>
            <a:ext cx="617798" cy="199405"/>
          </a:xfrm>
          <a:prstGeom prst="rect">
            <a:avLst/>
          </a:prstGeom>
        </p:spPr>
      </p:pic>
      <p:sp>
        <p:nvSpPr>
          <p:cNvPr id="800" name="TextBox 16">
            <a:extLst>
              <a:ext uri="{FF2B5EF4-FFF2-40B4-BE49-F238E27FC236}">
                <a16:creationId xmlns:a16="http://schemas.microsoft.com/office/drawing/2014/main" id="{0838A78F-1534-487A-930B-290BFADD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372" y="8092999"/>
            <a:ext cx="5107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Impact forces</a:t>
            </a:r>
          </a:p>
        </p:txBody>
      </p:sp>
      <p:sp>
        <p:nvSpPr>
          <p:cNvPr id="809" name="TextBox 16">
            <a:extLst>
              <a:ext uri="{FF2B5EF4-FFF2-40B4-BE49-F238E27FC236}">
                <a16:creationId xmlns:a16="http://schemas.microsoft.com/office/drawing/2014/main" id="{5CCE52F6-2BD2-4846-8165-34965B03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410" y="8541769"/>
            <a:ext cx="7558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cs typeface="Calibri" panose="020F0502020204030204" pitchFamily="34" charset="0"/>
              </a:rPr>
              <a:t>Safety first</a:t>
            </a:r>
          </a:p>
        </p:txBody>
      </p:sp>
      <p:sp>
        <p:nvSpPr>
          <p:cNvPr id="830" name="TextBox 16">
            <a:extLst>
              <a:ext uri="{FF2B5EF4-FFF2-40B4-BE49-F238E27FC236}">
                <a16:creationId xmlns:a16="http://schemas.microsoft.com/office/drawing/2014/main" id="{0E11D333-8BFA-485A-85E2-C4C68BEB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41" y="6563726"/>
            <a:ext cx="828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Forces &amp; elasticity</a:t>
            </a:r>
          </a:p>
        </p:txBody>
      </p:sp>
      <p:pic>
        <p:nvPicPr>
          <p:cNvPr id="832" name="Picture 831">
            <a:extLst>
              <a:ext uri="{FF2B5EF4-FFF2-40B4-BE49-F238E27FC236}">
                <a16:creationId xmlns:a16="http://schemas.microsoft.com/office/drawing/2014/main" id="{256AFF65-6E6F-4FD1-A729-8E0F7DC5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96" y="12123819"/>
            <a:ext cx="387326" cy="1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1" name="Picture 840">
            <a:extLst>
              <a:ext uri="{FF2B5EF4-FFF2-40B4-BE49-F238E27FC236}">
                <a16:creationId xmlns:a16="http://schemas.microsoft.com/office/drawing/2014/main" id="{85C1CEE9-D244-4005-8F19-55203428BCC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912991" y="12952672"/>
            <a:ext cx="463301" cy="236105"/>
          </a:xfrm>
          <a:prstGeom prst="rect">
            <a:avLst/>
          </a:prstGeom>
        </p:spPr>
      </p:pic>
      <p:pic>
        <p:nvPicPr>
          <p:cNvPr id="844" name="Picture 28" descr="Image result for the motor effect">
            <a:extLst>
              <a:ext uri="{FF2B5EF4-FFF2-40B4-BE49-F238E27FC236}">
                <a16:creationId xmlns:a16="http://schemas.microsoft.com/office/drawing/2014/main" id="{CF6ECBAB-15BA-4660-AEAA-A5B4C74A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67" y="6075652"/>
            <a:ext cx="439105" cy="3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5" name="Picture 4" descr="Image result for black and white ear clipart">
            <a:extLst>
              <a:ext uri="{FF2B5EF4-FFF2-40B4-BE49-F238E27FC236}">
                <a16:creationId xmlns:a16="http://schemas.microsoft.com/office/drawing/2014/main" id="{E89031DF-A6F8-4A70-8D27-57B1A509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67" y="16483617"/>
            <a:ext cx="183150" cy="2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7" name="Picture 23">
            <a:extLst>
              <a:ext uri="{FF2B5EF4-FFF2-40B4-BE49-F238E27FC236}">
                <a16:creationId xmlns:a16="http://schemas.microsoft.com/office/drawing/2014/main" id="{68E8F177-CAB6-4216-BC3F-D4735AB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559">
            <a:off x="1205339" y="12997425"/>
            <a:ext cx="286774" cy="33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" name="Picture 96" descr="Image result for kinetic energy clipart black and white">
            <a:extLst>
              <a:ext uri="{FF2B5EF4-FFF2-40B4-BE49-F238E27FC236}">
                <a16:creationId xmlns:a16="http://schemas.microsoft.com/office/drawing/2014/main" id="{99AC47D3-F2D6-4840-8B7F-225B638E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06" y="8564111"/>
            <a:ext cx="220225" cy="2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" name="Picture 30">
            <a:extLst>
              <a:ext uri="{FF2B5EF4-FFF2-40B4-BE49-F238E27FC236}">
                <a16:creationId xmlns:a16="http://schemas.microsoft.com/office/drawing/2014/main" id="{8A9C1515-4C11-4EC8-9B62-8D46C681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02" y="6150163"/>
            <a:ext cx="425122" cy="4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0186BDE-97D3-423B-8D15-39C6D22ED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877" y="3821657"/>
            <a:ext cx="347871" cy="491028"/>
          </a:xfrm>
          <a:prstGeom prst="rect">
            <a:avLst/>
          </a:prstGeom>
        </p:spPr>
      </p:pic>
      <p:pic>
        <p:nvPicPr>
          <p:cNvPr id="851" name="Picture 850">
            <a:extLst>
              <a:ext uri="{FF2B5EF4-FFF2-40B4-BE49-F238E27FC236}">
                <a16:creationId xmlns:a16="http://schemas.microsoft.com/office/drawing/2014/main" id="{447B88F4-97BC-4996-B26C-523203B427D0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8" y="7179736"/>
            <a:ext cx="279538" cy="347942"/>
          </a:xfrm>
          <a:prstGeom prst="rect">
            <a:avLst/>
          </a:prstGeom>
        </p:spPr>
      </p:pic>
      <p:sp>
        <p:nvSpPr>
          <p:cNvPr id="577" name="TextBox 16">
            <a:extLst>
              <a:ext uri="{FF2B5EF4-FFF2-40B4-BE49-F238E27FC236}">
                <a16:creationId xmlns:a16="http://schemas.microsoft.com/office/drawing/2014/main" id="{88797BFF-06CE-4FE1-9977-18A90B47B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130" y="7436572"/>
            <a:ext cx="623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Magnetic fields</a:t>
            </a:r>
          </a:p>
        </p:txBody>
      </p:sp>
      <p:pic>
        <p:nvPicPr>
          <p:cNvPr id="856" name="Picture 32">
            <a:extLst>
              <a:ext uri="{FF2B5EF4-FFF2-40B4-BE49-F238E27FC236}">
                <a16:creationId xmlns:a16="http://schemas.microsoft.com/office/drawing/2014/main" id="{4B54899E-A577-403C-88F2-4D992B95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83" y="7762040"/>
            <a:ext cx="261154" cy="2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9" name="Picture 57">
            <a:extLst>
              <a:ext uri="{FF2B5EF4-FFF2-40B4-BE49-F238E27FC236}">
                <a16:creationId xmlns:a16="http://schemas.microsoft.com/office/drawing/2014/main" id="{63FC1449-D6D4-406C-B0B7-5CA8F0A9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06" y="10008061"/>
            <a:ext cx="265990" cy="2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1" name="Picture 860">
            <a:extLst>
              <a:ext uri="{FF2B5EF4-FFF2-40B4-BE49-F238E27FC236}">
                <a16:creationId xmlns:a16="http://schemas.microsoft.com/office/drawing/2014/main" id="{15A84AC6-E13C-45FE-A5A4-1CE8D375E260}"/>
              </a:ext>
            </a:extLst>
      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2432343" y="14346589"/>
            <a:ext cx="743530" cy="29158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555AE33-A6F2-4BBA-A74B-25455D3DAD79}"/>
              </a:ext>
            </a:extLst>
      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770519" y="5703685"/>
            <a:ext cx="348534" cy="28996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990D2DD-2BAD-4B07-A91B-8FC502C84786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4173435" y="7602897"/>
            <a:ext cx="373037" cy="42496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B1B9C89-8B3F-4C1E-A715-BFBA70F37204}"/>
              </a:ext>
            </a:extLst>
      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3460781" y="14147708"/>
            <a:ext cx="669518" cy="377564"/>
          </a:xfrm>
          <a:prstGeom prst="rect">
            <a:avLst/>
          </a:prstGeom>
        </p:spPr>
      </p:pic>
      <p:pic>
        <p:nvPicPr>
          <p:cNvPr id="864" name="Picture 863">
            <a:extLst>
              <a:ext uri="{FF2B5EF4-FFF2-40B4-BE49-F238E27FC236}">
                <a16:creationId xmlns:a16="http://schemas.microsoft.com/office/drawing/2014/main" id="{921476C7-216E-4FB2-9DE1-7B42DA6D739C}"/>
              </a:ext>
            </a:extLst>
      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3097041" y="6027002"/>
            <a:ext cx="650986" cy="51230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5F46D67-E40B-4B93-9687-3DC7841E9467}"/>
              </a:ext>
            </a:extLst>
      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6002094" y="6094268"/>
            <a:ext cx="454049" cy="416934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EB83326-9BA6-43F4-AA6F-C4A841EE54A8}"/>
              </a:ext>
            </a:extLst>
          </p:cNvPr>
          <p:cNvCxnSpPr>
            <a:cxnSpLocks/>
            <a:stCxn id="848" idx="0"/>
          </p:cNvCxnSpPr>
          <p:nvPr/>
        </p:nvCxnSpPr>
        <p:spPr>
          <a:xfrm>
            <a:off x="7344219" y="8564111"/>
            <a:ext cx="0" cy="30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E9BAD7C2-BD1C-4BD6-8B2B-84A8D9FD95AA}"/>
              </a:ext>
            </a:extLst>
      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8360157" y="9835064"/>
            <a:ext cx="445370" cy="51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926AD-5F33-4B29-AEB0-739E10D4BAFA}"/>
              </a:ext>
            </a:extLst>
      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6589133" y="8534168"/>
            <a:ext cx="602870" cy="279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E89BF-6AF5-4E7E-AE6F-054B85F52BBA}"/>
              </a:ext>
            </a:extLst>
      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5167770" y="12690424"/>
            <a:ext cx="300719" cy="471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BD38A2-23BD-4E1C-8D1A-411DA5DCBC99}"/>
              </a:ext>
            </a:extLst>
      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42323" y="14290029"/>
            <a:ext cx="902230" cy="164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E0B6A3-DA68-441B-84CA-7C84D6065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29" y="14367349"/>
            <a:ext cx="827862" cy="310448"/>
          </a:xfrm>
          <a:prstGeom prst="rect">
            <a:avLst/>
          </a:prstGeom>
        </p:spPr>
      </p:pic>
      <p:pic>
        <p:nvPicPr>
          <p:cNvPr id="704" name="Picture 3">
            <a:extLst>
              <a:ext uri="{FF2B5EF4-FFF2-40B4-BE49-F238E27FC236}">
                <a16:creationId xmlns:a16="http://schemas.microsoft.com/office/drawing/2014/main" id="{9A71E5EC-75FC-41ED-B477-A8733275834E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56" y="14317415"/>
            <a:ext cx="585305" cy="3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7811EC-96AE-4934-A6C7-5970B254FD05}"/>
              </a:ext>
            </a:extLst>
      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044017" y="14124024"/>
            <a:ext cx="959537" cy="4356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9B97CD-69F6-47C2-9127-7E199AD8F5C9}"/>
              </a:ext>
            </a:extLst>
      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4940806" y="7779155"/>
            <a:ext cx="938740" cy="4261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C7AB9A-872D-4E07-A60A-6B6FCD581714}"/>
              </a:ext>
            </a:extLst>
      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4992533" y="8553321"/>
            <a:ext cx="398969" cy="3270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0BF2B6-A588-4338-8067-7C8AC8438E35}"/>
              </a:ext>
            </a:extLst>
      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635896" y="11003300"/>
            <a:ext cx="364418" cy="368401"/>
          </a:xfrm>
          <a:prstGeom prst="rect">
            <a:avLst/>
          </a:prstGeom>
        </p:spPr>
      </p:pic>
      <p:pic>
        <p:nvPicPr>
          <p:cNvPr id="745" name="Picture 82">
            <a:extLst>
              <a:ext uri="{FF2B5EF4-FFF2-40B4-BE49-F238E27FC236}">
                <a16:creationId xmlns:a16="http://schemas.microsoft.com/office/drawing/2014/main" id="{2689ABB1-7F87-41A0-91C3-B3EFDAFF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97" y="14978792"/>
            <a:ext cx="3349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0" name="Picture 82">
            <a:extLst>
              <a:ext uri="{FF2B5EF4-FFF2-40B4-BE49-F238E27FC236}">
                <a16:creationId xmlns:a16="http://schemas.microsoft.com/office/drawing/2014/main" id="{B28ED2BE-7215-4AE8-8BC3-4524BC5B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35" y="12174661"/>
            <a:ext cx="3349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60D8960-8FD2-44DD-8724-90E759009A59}"/>
              </a:ext>
            </a:extLst>
      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3074914" y="10663743"/>
            <a:ext cx="310895" cy="238594"/>
          </a:xfrm>
          <a:prstGeom prst="rect">
            <a:avLst/>
          </a:prstGeom>
        </p:spPr>
      </p:pic>
      <p:pic>
        <p:nvPicPr>
          <p:cNvPr id="770" name="Picture 769">
            <a:extLst>
              <a:ext uri="{FF2B5EF4-FFF2-40B4-BE49-F238E27FC236}">
                <a16:creationId xmlns:a16="http://schemas.microsoft.com/office/drawing/2014/main" id="{2AE05555-0510-422C-AD9E-80BB37AA7424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7" y="10562389"/>
            <a:ext cx="236528" cy="2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4" name="Picture 15">
            <a:extLst>
              <a:ext uri="{FF2B5EF4-FFF2-40B4-BE49-F238E27FC236}">
                <a16:creationId xmlns:a16="http://schemas.microsoft.com/office/drawing/2014/main" id="{4CFEE872-CE91-4F94-8EBA-8C9688F8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56" y="15032337"/>
            <a:ext cx="233248" cy="24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" name="Picture 32" descr="Image result for power symbol">
            <a:extLst>
              <a:ext uri="{FF2B5EF4-FFF2-40B4-BE49-F238E27FC236}">
                <a16:creationId xmlns:a16="http://schemas.microsoft.com/office/drawing/2014/main" id="{420DA584-0C99-4D39-AA42-75E19232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29" y="15073156"/>
            <a:ext cx="246418" cy="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" name="Picture 866">
            <a:extLst>
              <a:ext uri="{FF2B5EF4-FFF2-40B4-BE49-F238E27FC236}">
                <a16:creationId xmlns:a16="http://schemas.microsoft.com/office/drawing/2014/main" id="{B1C5FB66-AC70-4082-A659-4E2B5B4A5266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51128" y="10978976"/>
            <a:ext cx="309966" cy="391230"/>
          </a:xfrm>
          <a:prstGeom prst="rect">
            <a:avLst/>
          </a:prstGeom>
        </p:spPr>
      </p:pic>
      <p:pic>
        <p:nvPicPr>
          <p:cNvPr id="868" name="Picture 867">
            <a:extLst>
              <a:ext uri="{FF2B5EF4-FFF2-40B4-BE49-F238E27FC236}">
                <a16:creationId xmlns:a16="http://schemas.microsoft.com/office/drawing/2014/main" id="{D13B2F76-B3EA-497D-84C7-918D248399B0}"/>
              </a:ext>
            </a:extLst>
      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5805532" y="12033434"/>
            <a:ext cx="508411" cy="386325"/>
          </a:xfrm>
          <a:prstGeom prst="rect">
            <a:avLst/>
          </a:prstGeom>
        </p:spPr>
      </p:pic>
      <p:sp>
        <p:nvSpPr>
          <p:cNvPr id="482" name="Rectangle 481">
            <a:extLst>
              <a:ext uri="{FF2B5EF4-FFF2-40B4-BE49-F238E27FC236}">
                <a16:creationId xmlns:a16="http://schemas.microsoft.com/office/drawing/2014/main" id="{F72C966A-C9D5-4195-971E-88C35E83762D}"/>
              </a:ext>
            </a:extLst>
          </p:cNvPr>
          <p:cNvSpPr/>
          <p:nvPr/>
        </p:nvSpPr>
        <p:spPr>
          <a:xfrm rot="4604289">
            <a:off x="1222479" y="10487479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D04044-2CE3-4E55-AB39-8E6B54335FB5}"/>
              </a:ext>
            </a:extLst>
          </p:cNvPr>
          <p:cNvSpPr/>
          <p:nvPr/>
        </p:nvSpPr>
        <p:spPr>
          <a:xfrm>
            <a:off x="2071150" y="8160478"/>
            <a:ext cx="324824" cy="2987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0" name="Picture 849">
            <a:extLst>
              <a:ext uri="{FF2B5EF4-FFF2-40B4-BE49-F238E27FC236}">
                <a16:creationId xmlns:a16="http://schemas.microsoft.com/office/drawing/2014/main" id="{36F27D45-53B2-4459-83AB-B651CBF1E817}"/>
              </a:ext>
            </a:extLst>
          </p:cNvPr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" y="6545469"/>
            <a:ext cx="527292" cy="5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9CB17B041F2479E3C21A641B35342" ma:contentTypeVersion="13" ma:contentTypeDescription="Create a new document." ma:contentTypeScope="" ma:versionID="15d7a42930d9fef5f3b2af515a107524">
  <xsd:schema xmlns:xsd="http://www.w3.org/2001/XMLSchema" xmlns:xs="http://www.w3.org/2001/XMLSchema" xmlns:p="http://schemas.microsoft.com/office/2006/metadata/properties" xmlns:ns3="32171d42-73d6-4db1-989d-aa03357a5aa0" xmlns:ns4="d506c334-a33e-4786-8a05-7d07526c435b" targetNamespace="http://schemas.microsoft.com/office/2006/metadata/properties" ma:root="true" ma:fieldsID="9138a44fd1207b90a6e2ed0dbcfd99a3" ns3:_="" ns4:_="">
    <xsd:import namespace="32171d42-73d6-4db1-989d-aa03357a5aa0"/>
    <xsd:import namespace="d506c334-a33e-4786-8a05-7d07526c43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71d42-73d6-4db1-989d-aa03357a5a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c334-a33e-4786-8a05-7d07526c4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5D2E5B-88C2-40CF-B620-02E9C7F5C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EDD84-CEE5-4D14-A175-DF6944220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71d42-73d6-4db1-989d-aa03357a5aa0"/>
    <ds:schemaRef ds:uri="d506c334-a33e-4786-8a05-7d07526c4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D7B0E2-0D51-4A44-AF7A-9CB3B1FCA8E9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32171d42-73d6-4db1-989d-aa03357a5aa0"/>
    <ds:schemaRef ds:uri="http://purl.org/dc/elements/1.1/"/>
    <ds:schemaRef ds:uri="http://schemas.microsoft.com/office/infopath/2007/PartnerControls"/>
    <ds:schemaRef ds:uri="d506c334-a33e-4786-8a05-7d07526c43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21199</TotalTime>
  <Words>632</Words>
  <Application>Microsoft Office PowerPoint</Application>
  <PresentationFormat>Custom</PresentationFormat>
  <Paragraphs>240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Bahnschrift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Emma Dent</cp:lastModifiedBy>
  <cp:revision>651</cp:revision>
  <cp:lastPrinted>2021-07-09T14:43:55Z</cp:lastPrinted>
  <dcterms:created xsi:type="dcterms:W3CDTF">2018-02-08T08:28:53Z</dcterms:created>
  <dcterms:modified xsi:type="dcterms:W3CDTF">2023-07-05T12:22:25Z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0x0101005CD9CB17B041F2479E3C21A641B35342</vt:lpwstr>
  </property>
</Properties>
</file>