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59" r:id="rId6"/>
    <p:sldId id="275" r:id="rId7"/>
    <p:sldId id="257" r:id="rId8"/>
    <p:sldId id="276" r:id="rId9"/>
    <p:sldId id="277" r:id="rId10"/>
    <p:sldId id="261" r:id="rId11"/>
    <p:sldId id="278" r:id="rId12"/>
    <p:sldId id="260" r:id="rId13"/>
    <p:sldId id="258" r:id="rId14"/>
    <p:sldId id="262" r:id="rId15"/>
    <p:sldId id="281" r:id="rId16"/>
    <p:sldId id="263" r:id="rId17"/>
    <p:sldId id="264" r:id="rId18"/>
    <p:sldId id="265" r:id="rId19"/>
    <p:sldId id="279" r:id="rId20"/>
    <p:sldId id="266" r:id="rId21"/>
    <p:sldId id="267" r:id="rId22"/>
    <p:sldId id="268" r:id="rId23"/>
    <p:sldId id="269" r:id="rId24"/>
    <p:sldId id="270" r:id="rId25"/>
    <p:sldId id="271" r:id="rId26"/>
    <p:sldId id="272" r:id="rId27"/>
    <p:sldId id="273"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BC5DDD-5B21-4282-A504-B895406DC3EA}" v="6" dt="2023-03-31T10:52:27.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0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295400" y="4701464"/>
            <a:ext cx="8952782" cy="120403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dirty="0"/>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295400" y="952500"/>
            <a:ext cx="8952781" cy="3748824"/>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4074419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120305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88334" y="952499"/>
            <a:ext cx="2051165"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952500" y="952499"/>
            <a:ext cx="8235834" cy="4953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376091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209853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295400" y="1618211"/>
            <a:ext cx="8412190" cy="3944389"/>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295400" y="908858"/>
            <a:ext cx="8412192" cy="676102"/>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423236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295401" y="2260121"/>
            <a:ext cx="4350026" cy="3656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546574" y="2260120"/>
            <a:ext cx="4350025" cy="3656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250374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295400" y="966788"/>
            <a:ext cx="10059988" cy="105178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295400" y="2018581"/>
            <a:ext cx="4350027"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295400" y="2774756"/>
            <a:ext cx="4350027"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546572" y="2018581"/>
            <a:ext cx="4350028"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546572" y="2774756"/>
            <a:ext cx="4350028" cy="31507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dirty="0"/>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657975" y="2625552"/>
            <a:ext cx="4238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403684" y="2625552"/>
            <a:ext cx="42417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20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142560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84726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06484" y="1306484"/>
            <a:ext cx="3932237" cy="2122516"/>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96000" y="1312026"/>
            <a:ext cx="5143500" cy="456565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680854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06484" y="1307185"/>
            <a:ext cx="3932237" cy="2121813"/>
          </a:xfrm>
        </p:spPr>
        <p:txBody>
          <a:bodyPr anchor="t">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857702" y="1307186"/>
            <a:ext cx="5038898" cy="4598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9/4/2023</a:t>
            </a:fld>
            <a:endParaRPr lang="en-US" dirty="0"/>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dirty="0"/>
          </a:p>
        </p:txBody>
      </p:sp>
    </p:spTree>
    <p:extLst>
      <p:ext uri="{BB962C8B-B14F-4D97-AF65-F5344CB8AC3E}">
        <p14:creationId xmlns:p14="http://schemas.microsoft.com/office/powerpoint/2010/main" val="2101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295400" y="842963"/>
            <a:ext cx="9601200" cy="1309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295400" y="2262188"/>
            <a:ext cx="9601200" cy="3643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j-lt"/>
              </a:defRPr>
            </a:lvl1pPr>
          </a:lstStyle>
          <a:p>
            <a:fld id="{5DBDDF98-C922-483F-97E9-3E76B0201B42}" type="datetimeFigureOut">
              <a:rPr lang="en-US" smtClean="0"/>
              <a:pPr/>
              <a:t>9/4/2023</a:t>
            </a:fld>
            <a:endParaRPr lang="en-US" dirty="0"/>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728107" y="6199188"/>
            <a:ext cx="619125" cy="365125"/>
          </a:xfrm>
          <a:prstGeom prst="rect">
            <a:avLst/>
          </a:prstGeom>
        </p:spPr>
        <p:txBody>
          <a:bodyPr vert="horz" lIns="91440" tIns="45720" rIns="91440" bIns="45720" rtlCol="0" anchor="ctr"/>
          <a:lstStyle>
            <a:lvl1pPr algn="r">
              <a:defRPr sz="1050">
                <a:solidFill>
                  <a:schemeClr val="tx1"/>
                </a:solidFill>
                <a:latin typeface="+mj-lt"/>
              </a:defRPr>
            </a:lvl1pPr>
          </a:lstStyle>
          <a:p>
            <a:fld id="{1B8B3671-A306-4A69-8480-FA9BE839245D}" type="slidenum">
              <a:rPr lang="en-US" smtClean="0"/>
              <a:pPr/>
              <a:t>‹#›</a:t>
            </a:fld>
            <a:endParaRPr lang="en-US" dirty="0"/>
          </a:p>
        </p:txBody>
      </p:sp>
    </p:spTree>
    <p:extLst>
      <p:ext uri="{BB962C8B-B14F-4D97-AF65-F5344CB8AC3E}">
        <p14:creationId xmlns:p14="http://schemas.microsoft.com/office/powerpoint/2010/main" val="21185432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75488"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694944"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115214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A31384CA-BBDF-78EA-C1B6-7C26234E0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Rectangle 1032">
            <a:extLst>
              <a:ext uri="{FF2B5EF4-FFF2-40B4-BE49-F238E27FC236}">
                <a16:creationId xmlns:a16="http://schemas.microsoft.com/office/drawing/2014/main" id="{97081EE3-B6BE-9584-F5AF-E5F6484DA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t John Henry Newman School | Galliford Try">
            <a:extLst>
              <a:ext uri="{FF2B5EF4-FFF2-40B4-BE49-F238E27FC236}">
                <a16:creationId xmlns:a16="http://schemas.microsoft.com/office/drawing/2014/main" id="{DA7705C7-1B52-9A51-A4E1-AD9CF19A40DC}"/>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6667"/>
          <a:stretch/>
        </p:blipFill>
        <p:spPr bwMode="auto">
          <a:xfrm>
            <a:off x="2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41A03FE5-7938-1573-2D18-E168CC7C0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6782305" y="952500"/>
            <a:ext cx="4457195"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0" y="1451087"/>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31003D-C104-462B-A9F3-AB3B501B72D5}"/>
              </a:ext>
            </a:extLst>
          </p:cNvPr>
          <p:cNvSpPr>
            <a:spLocks noGrp="1"/>
          </p:cNvSpPr>
          <p:nvPr>
            <p:ph type="ctrTitle"/>
          </p:nvPr>
        </p:nvSpPr>
        <p:spPr>
          <a:xfrm>
            <a:off x="7123799" y="2033018"/>
            <a:ext cx="4115702" cy="2116348"/>
          </a:xfrm>
          <a:noFill/>
        </p:spPr>
        <p:txBody>
          <a:bodyPr anchor="ctr">
            <a:normAutofit/>
          </a:bodyPr>
          <a:lstStyle/>
          <a:p>
            <a:pPr algn="r"/>
            <a:r>
              <a:rPr lang="en-US" sz="4000" b="1" dirty="0">
                <a:solidFill>
                  <a:srgbClr val="FFFFFF"/>
                </a:solidFill>
              </a:rPr>
              <a:t>The Way</a:t>
            </a:r>
            <a:br>
              <a:rPr lang="en-US" dirty="0">
                <a:solidFill>
                  <a:srgbClr val="FFFFFF"/>
                </a:solidFill>
              </a:rPr>
            </a:br>
            <a:endParaRPr lang="en-GB" dirty="0">
              <a:solidFill>
                <a:srgbClr val="FFFFFF"/>
              </a:solidFill>
            </a:endParaRPr>
          </a:p>
        </p:txBody>
      </p:sp>
      <p:sp>
        <p:nvSpPr>
          <p:cNvPr id="3" name="Subtitle 2">
            <a:extLst>
              <a:ext uri="{FF2B5EF4-FFF2-40B4-BE49-F238E27FC236}">
                <a16:creationId xmlns:a16="http://schemas.microsoft.com/office/drawing/2014/main" id="{74BD9CDA-21CD-4316-9AAE-8F96865B5A41}"/>
              </a:ext>
            </a:extLst>
          </p:cNvPr>
          <p:cNvSpPr>
            <a:spLocks noGrp="1"/>
          </p:cNvSpPr>
          <p:nvPr>
            <p:ph type="subTitle" idx="1"/>
          </p:nvPr>
        </p:nvSpPr>
        <p:spPr>
          <a:xfrm>
            <a:off x="7375713" y="4497355"/>
            <a:ext cx="3354752" cy="945063"/>
          </a:xfrm>
          <a:noFill/>
        </p:spPr>
        <p:txBody>
          <a:bodyPr anchor="b">
            <a:normAutofit/>
          </a:bodyPr>
          <a:lstStyle/>
          <a:p>
            <a:pPr algn="r"/>
            <a:r>
              <a:rPr lang="en-US" sz="2000" dirty="0">
                <a:solidFill>
                  <a:srgbClr val="FFFFFF"/>
                </a:solidFill>
              </a:rPr>
              <a:t>11</a:t>
            </a:r>
            <a:r>
              <a:rPr lang="en-US" sz="2000" baseline="30000" dirty="0">
                <a:solidFill>
                  <a:srgbClr val="FFFFFF"/>
                </a:solidFill>
              </a:rPr>
              <a:t>th</a:t>
            </a:r>
            <a:r>
              <a:rPr lang="en-US" sz="2000" dirty="0">
                <a:solidFill>
                  <a:srgbClr val="FFFFFF"/>
                </a:solidFill>
              </a:rPr>
              <a:t> September 2023</a:t>
            </a:r>
            <a:endParaRPr lang="en-GB" sz="2000" dirty="0">
              <a:solidFill>
                <a:srgbClr val="FFFFFF"/>
              </a:solidFill>
            </a:endParaRPr>
          </a:p>
        </p:txBody>
      </p:sp>
      <p:sp>
        <p:nvSpPr>
          <p:cNvPr id="4" name="TextBox 3">
            <a:extLst>
              <a:ext uri="{FF2B5EF4-FFF2-40B4-BE49-F238E27FC236}">
                <a16:creationId xmlns:a16="http://schemas.microsoft.com/office/drawing/2014/main" id="{786BEF5D-5F60-C92D-A65B-104829FA0FC7}"/>
              </a:ext>
            </a:extLst>
          </p:cNvPr>
          <p:cNvSpPr txBox="1"/>
          <p:nvPr/>
        </p:nvSpPr>
        <p:spPr>
          <a:xfrm>
            <a:off x="278296" y="5711687"/>
            <a:ext cx="2107095" cy="461665"/>
          </a:xfrm>
          <a:prstGeom prst="rect">
            <a:avLst/>
          </a:prstGeom>
          <a:noFill/>
        </p:spPr>
        <p:txBody>
          <a:bodyPr wrap="square" rtlCol="0">
            <a:spAutoFit/>
          </a:bodyPr>
          <a:lstStyle/>
          <a:p>
            <a:r>
              <a:rPr lang="en-US" sz="2400" dirty="0">
                <a:solidFill>
                  <a:schemeClr val="bg1"/>
                </a:solidFill>
              </a:rPr>
              <a:t>Day 1</a:t>
            </a:r>
            <a:endParaRPr lang="en-GB" sz="2400" dirty="0">
              <a:solidFill>
                <a:schemeClr val="bg1"/>
              </a:solidFill>
            </a:endParaRPr>
          </a:p>
        </p:txBody>
      </p:sp>
    </p:spTree>
    <p:extLst>
      <p:ext uri="{BB962C8B-B14F-4D97-AF65-F5344CB8AC3E}">
        <p14:creationId xmlns:p14="http://schemas.microsoft.com/office/powerpoint/2010/main" val="291014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F44E-93F9-49F5-5409-FE05E7879C16}"/>
              </a:ext>
            </a:extLst>
          </p:cNvPr>
          <p:cNvSpPr>
            <a:spLocks noGrp="1"/>
          </p:cNvSpPr>
          <p:nvPr>
            <p:ph type="title"/>
          </p:nvPr>
        </p:nvSpPr>
        <p:spPr/>
        <p:txBody>
          <a:bodyPr/>
          <a:lstStyle/>
          <a:p>
            <a:r>
              <a:rPr lang="en-US" dirty="0"/>
              <a:t>Reflection</a:t>
            </a:r>
            <a:endParaRPr lang="en-GB" dirty="0"/>
          </a:p>
        </p:txBody>
      </p:sp>
      <p:sp>
        <p:nvSpPr>
          <p:cNvPr id="3" name="Content Placeholder 2">
            <a:extLst>
              <a:ext uri="{FF2B5EF4-FFF2-40B4-BE49-F238E27FC236}">
                <a16:creationId xmlns:a16="http://schemas.microsoft.com/office/drawing/2014/main" id="{1B1F4DB0-6591-BF5F-FAE0-8B07445F0379}"/>
              </a:ext>
            </a:extLst>
          </p:cNvPr>
          <p:cNvSpPr>
            <a:spLocks noGrp="1"/>
          </p:cNvSpPr>
          <p:nvPr>
            <p:ph idx="1"/>
          </p:nvPr>
        </p:nvSpPr>
        <p:spPr/>
        <p:txBody>
          <a:bodyPr>
            <a:normAutofit/>
          </a:bodyPr>
          <a:lstStyle/>
          <a:p>
            <a:pPr algn="l"/>
            <a:r>
              <a:rPr lang="en-US" b="0" i="0" dirty="0">
                <a:solidFill>
                  <a:srgbClr val="374151"/>
                </a:solidFill>
                <a:effectLst/>
                <a:latin typeface="Söhne"/>
              </a:rPr>
              <a:t>In this passage, Jesus is teaching his disciples about the importance of loving and showing kindness to everyone, including those who may not show kindness to us in return. Jesus is urging his followers to go beyond just showing kindness to those who are kind to them. He is encouraging them to love and show kindness even to their enemies. He emphasizes the importance of being merciful, just as God is merciful.</a:t>
            </a:r>
          </a:p>
          <a:p>
            <a:pPr algn="l"/>
            <a:r>
              <a:rPr lang="en-US" b="0" i="0" dirty="0">
                <a:solidFill>
                  <a:srgbClr val="374151"/>
                </a:solidFill>
                <a:effectLst/>
                <a:latin typeface="Söhne"/>
              </a:rPr>
              <a:t>Kindness should not be conditional. We should not only be kind to those who are kind to us, but we should also be kind to those who are ungrateful, nasty, or even our enemies. This is the ultimate test of kindness - being able to love and show compassion to those who maybe do not deserve it is a hard task. But is doable with the strength from God. </a:t>
            </a:r>
          </a:p>
        </p:txBody>
      </p:sp>
    </p:spTree>
    <p:extLst>
      <p:ext uri="{BB962C8B-B14F-4D97-AF65-F5344CB8AC3E}">
        <p14:creationId xmlns:p14="http://schemas.microsoft.com/office/powerpoint/2010/main" val="149014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CB7F-6A9F-B195-BFED-F7A9C44F8D78}"/>
              </a:ext>
            </a:extLst>
          </p:cNvPr>
          <p:cNvSpPr>
            <a:spLocks noGrp="1"/>
          </p:cNvSpPr>
          <p:nvPr>
            <p:ph type="title"/>
          </p:nvPr>
        </p:nvSpPr>
        <p:spPr/>
        <p:txBody>
          <a:bodyPr/>
          <a:lstStyle/>
          <a:p>
            <a:r>
              <a:rPr lang="en-US" dirty="0"/>
              <a:t>Personal reflection </a:t>
            </a:r>
            <a:endParaRPr lang="en-GB" dirty="0"/>
          </a:p>
        </p:txBody>
      </p:sp>
      <p:sp>
        <p:nvSpPr>
          <p:cNvPr id="3" name="Content Placeholder 2">
            <a:extLst>
              <a:ext uri="{FF2B5EF4-FFF2-40B4-BE49-F238E27FC236}">
                <a16:creationId xmlns:a16="http://schemas.microsoft.com/office/drawing/2014/main" id="{619C564E-5E1B-F3EA-F928-5E3B53CACD75}"/>
              </a:ext>
            </a:extLst>
          </p:cNvPr>
          <p:cNvSpPr>
            <a:spLocks noGrp="1"/>
          </p:cNvSpPr>
          <p:nvPr>
            <p:ph idx="1"/>
          </p:nvPr>
        </p:nvSpPr>
        <p:spPr>
          <a:xfrm>
            <a:off x="1295400" y="2371725"/>
            <a:ext cx="9601200" cy="3643312"/>
          </a:xfrm>
        </p:spPr>
        <p:txBody>
          <a:bodyPr/>
          <a:lstStyle/>
          <a:p>
            <a:r>
              <a:rPr lang="en-US" dirty="0"/>
              <a:t>Who are you currently in conflict with?</a:t>
            </a:r>
          </a:p>
          <a:p>
            <a:r>
              <a:rPr lang="en-US" dirty="0"/>
              <a:t>Do you show them love and kindness?</a:t>
            </a:r>
          </a:p>
          <a:p>
            <a:r>
              <a:rPr lang="en-US" dirty="0"/>
              <a:t>Do you find it hard to do this? </a:t>
            </a:r>
          </a:p>
          <a:p>
            <a:r>
              <a:rPr lang="en-GB" dirty="0"/>
              <a:t>Today, how can you be the bigger person by loving and caring for someone even though you may find it hard?</a:t>
            </a:r>
          </a:p>
          <a:p>
            <a:endParaRPr lang="en-GB" dirty="0"/>
          </a:p>
          <a:p>
            <a:endParaRPr lang="en-GB" dirty="0"/>
          </a:p>
        </p:txBody>
      </p:sp>
    </p:spTree>
    <p:extLst>
      <p:ext uri="{BB962C8B-B14F-4D97-AF65-F5344CB8AC3E}">
        <p14:creationId xmlns:p14="http://schemas.microsoft.com/office/powerpoint/2010/main" val="38355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9258-F5E3-2AB8-4B80-48D8C1575D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7B5624D-7065-D5BB-D362-6578C4F6555A}"/>
              </a:ext>
            </a:extLst>
          </p:cNvPr>
          <p:cNvSpPr>
            <a:spLocks noGrp="1"/>
          </p:cNvSpPr>
          <p:nvPr>
            <p:ph idx="1"/>
          </p:nvPr>
        </p:nvSpPr>
        <p:spPr>
          <a:xfrm>
            <a:off x="1295400" y="1386227"/>
            <a:ext cx="9601200" cy="4399869"/>
          </a:xfrm>
        </p:spPr>
        <p:txBody>
          <a:bodyPr>
            <a:normAutofit/>
          </a:bodyPr>
          <a:lstStyle/>
          <a:p>
            <a:pPr marL="0" indent="0">
              <a:buNone/>
            </a:pPr>
            <a:r>
              <a:rPr lang="en-US" dirty="0"/>
              <a:t>Dear God, </a:t>
            </a:r>
          </a:p>
          <a:p>
            <a:pPr marL="0" indent="0">
              <a:buNone/>
            </a:pPr>
            <a:r>
              <a:rPr lang="en-US" dirty="0"/>
              <a:t>We come before you to ask for you guidance as we reflect on our lives. Help us to show Love, Kindness and Grace to the people we are in conflict with. Allow forgiveness on our hearts that we can be compassionate to others and their needs. </a:t>
            </a:r>
          </a:p>
          <a:p>
            <a:pPr marL="0" indent="0">
              <a:buNone/>
            </a:pPr>
            <a:r>
              <a:rPr lang="en-US" dirty="0"/>
              <a:t>Give us the strength to walk through struggles like Jesus did stepping outside of our comfort zones. </a:t>
            </a:r>
          </a:p>
          <a:p>
            <a:pPr marL="0" indent="0">
              <a:buNone/>
            </a:pPr>
            <a:r>
              <a:rPr lang="en-US" dirty="0"/>
              <a:t>We also pray lord that you help us Love and be kind to ourselves, forgiving our own mistakes and embracing that you have made us unique. </a:t>
            </a:r>
          </a:p>
          <a:p>
            <a:pPr marL="0" indent="0">
              <a:buNone/>
            </a:pPr>
            <a:r>
              <a:rPr lang="en-US" dirty="0"/>
              <a:t>We pray this through Christ our Lord </a:t>
            </a:r>
          </a:p>
          <a:p>
            <a:pPr marL="0" indent="0">
              <a:buNone/>
            </a:pPr>
            <a:r>
              <a:rPr lang="en-US" dirty="0"/>
              <a:t>Amen</a:t>
            </a:r>
            <a:endParaRPr lang="en-GB" dirty="0"/>
          </a:p>
        </p:txBody>
      </p:sp>
    </p:spTree>
    <p:extLst>
      <p:ext uri="{BB962C8B-B14F-4D97-AF65-F5344CB8AC3E}">
        <p14:creationId xmlns:p14="http://schemas.microsoft.com/office/powerpoint/2010/main" val="255534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A31384CA-BBDF-78EA-C1B6-7C26234E0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Rectangle 1032">
            <a:extLst>
              <a:ext uri="{FF2B5EF4-FFF2-40B4-BE49-F238E27FC236}">
                <a16:creationId xmlns:a16="http://schemas.microsoft.com/office/drawing/2014/main" id="{97081EE3-B6BE-9584-F5AF-E5F6484DA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t John Henry Newman School | Galliford Try">
            <a:extLst>
              <a:ext uri="{FF2B5EF4-FFF2-40B4-BE49-F238E27FC236}">
                <a16:creationId xmlns:a16="http://schemas.microsoft.com/office/drawing/2014/main" id="{DA7705C7-1B52-9A51-A4E1-AD9CF19A40DC}"/>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6667"/>
          <a:stretch/>
        </p:blipFill>
        <p:spPr bwMode="auto">
          <a:xfrm>
            <a:off x="2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41A03FE5-7938-1573-2D18-E168CC7C0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6782305" y="952500"/>
            <a:ext cx="4457195"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0" y="1451087"/>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31003D-C104-462B-A9F3-AB3B501B72D5}"/>
              </a:ext>
            </a:extLst>
          </p:cNvPr>
          <p:cNvSpPr>
            <a:spLocks noGrp="1"/>
          </p:cNvSpPr>
          <p:nvPr>
            <p:ph type="ctrTitle"/>
          </p:nvPr>
        </p:nvSpPr>
        <p:spPr>
          <a:xfrm>
            <a:off x="7123799" y="2033018"/>
            <a:ext cx="4115702" cy="2116348"/>
          </a:xfrm>
          <a:noFill/>
        </p:spPr>
        <p:txBody>
          <a:bodyPr anchor="ctr">
            <a:normAutofit/>
          </a:bodyPr>
          <a:lstStyle/>
          <a:p>
            <a:pPr algn="r"/>
            <a:r>
              <a:rPr lang="en-US" sz="4000" b="1" dirty="0">
                <a:solidFill>
                  <a:srgbClr val="FFFFFF"/>
                </a:solidFill>
              </a:rPr>
              <a:t>The Way</a:t>
            </a:r>
            <a:br>
              <a:rPr lang="en-US" dirty="0">
                <a:solidFill>
                  <a:srgbClr val="FFFFFF"/>
                </a:solidFill>
              </a:rPr>
            </a:br>
            <a:endParaRPr lang="en-GB" dirty="0">
              <a:solidFill>
                <a:srgbClr val="FFFFFF"/>
              </a:solidFill>
            </a:endParaRPr>
          </a:p>
        </p:txBody>
      </p:sp>
      <p:sp>
        <p:nvSpPr>
          <p:cNvPr id="3" name="Subtitle 2">
            <a:extLst>
              <a:ext uri="{FF2B5EF4-FFF2-40B4-BE49-F238E27FC236}">
                <a16:creationId xmlns:a16="http://schemas.microsoft.com/office/drawing/2014/main" id="{74BD9CDA-21CD-4316-9AAE-8F96865B5A41}"/>
              </a:ext>
            </a:extLst>
          </p:cNvPr>
          <p:cNvSpPr>
            <a:spLocks noGrp="1"/>
          </p:cNvSpPr>
          <p:nvPr>
            <p:ph type="subTitle" idx="1"/>
          </p:nvPr>
        </p:nvSpPr>
        <p:spPr>
          <a:xfrm>
            <a:off x="7375713" y="4497355"/>
            <a:ext cx="3354752" cy="945063"/>
          </a:xfrm>
          <a:noFill/>
        </p:spPr>
        <p:txBody>
          <a:bodyPr anchor="b">
            <a:normAutofit/>
          </a:bodyPr>
          <a:lstStyle/>
          <a:p>
            <a:pPr algn="r"/>
            <a:r>
              <a:rPr lang="en-US" sz="2000" dirty="0">
                <a:solidFill>
                  <a:srgbClr val="FFFFFF"/>
                </a:solidFill>
              </a:rPr>
              <a:t>11</a:t>
            </a:r>
            <a:r>
              <a:rPr lang="en-US" sz="2000" baseline="30000" dirty="0">
                <a:solidFill>
                  <a:srgbClr val="FFFFFF"/>
                </a:solidFill>
              </a:rPr>
              <a:t>th</a:t>
            </a:r>
            <a:r>
              <a:rPr lang="en-US" sz="2000" dirty="0">
                <a:solidFill>
                  <a:srgbClr val="FFFFFF"/>
                </a:solidFill>
              </a:rPr>
              <a:t> September 2023</a:t>
            </a:r>
            <a:endParaRPr lang="en-GB" sz="2000" dirty="0">
              <a:solidFill>
                <a:srgbClr val="FFFFFF"/>
              </a:solidFill>
            </a:endParaRPr>
          </a:p>
        </p:txBody>
      </p:sp>
      <p:sp>
        <p:nvSpPr>
          <p:cNvPr id="4" name="TextBox 3">
            <a:extLst>
              <a:ext uri="{FF2B5EF4-FFF2-40B4-BE49-F238E27FC236}">
                <a16:creationId xmlns:a16="http://schemas.microsoft.com/office/drawing/2014/main" id="{786BEF5D-5F60-C92D-A65B-104829FA0FC7}"/>
              </a:ext>
            </a:extLst>
          </p:cNvPr>
          <p:cNvSpPr txBox="1"/>
          <p:nvPr/>
        </p:nvSpPr>
        <p:spPr>
          <a:xfrm>
            <a:off x="278296" y="5711687"/>
            <a:ext cx="2107095" cy="461665"/>
          </a:xfrm>
          <a:prstGeom prst="rect">
            <a:avLst/>
          </a:prstGeom>
          <a:noFill/>
        </p:spPr>
        <p:txBody>
          <a:bodyPr wrap="square" rtlCol="0">
            <a:spAutoFit/>
          </a:bodyPr>
          <a:lstStyle/>
          <a:p>
            <a:r>
              <a:rPr lang="en-US" sz="2400" dirty="0">
                <a:solidFill>
                  <a:schemeClr val="bg1"/>
                </a:solidFill>
              </a:rPr>
              <a:t>Day 3</a:t>
            </a:r>
            <a:endParaRPr lang="en-GB" sz="2400" dirty="0">
              <a:solidFill>
                <a:schemeClr val="bg1"/>
              </a:solidFill>
            </a:endParaRPr>
          </a:p>
        </p:txBody>
      </p:sp>
    </p:spTree>
    <p:extLst>
      <p:ext uri="{BB962C8B-B14F-4D97-AF65-F5344CB8AC3E}">
        <p14:creationId xmlns:p14="http://schemas.microsoft.com/office/powerpoint/2010/main" val="307995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33E3-C236-5A75-7A19-19C4F3AFB35A}"/>
              </a:ext>
            </a:extLst>
          </p:cNvPr>
          <p:cNvSpPr>
            <a:spLocks noGrp="1"/>
          </p:cNvSpPr>
          <p:nvPr>
            <p:ph type="title"/>
          </p:nvPr>
        </p:nvSpPr>
        <p:spPr/>
        <p:txBody>
          <a:bodyPr/>
          <a:lstStyle/>
          <a:p>
            <a:r>
              <a:rPr lang="en-US" dirty="0"/>
              <a:t>Way to pray </a:t>
            </a:r>
            <a:endParaRPr lang="en-GB" dirty="0"/>
          </a:p>
        </p:txBody>
      </p:sp>
      <p:sp>
        <p:nvSpPr>
          <p:cNvPr id="3" name="Content Placeholder 2">
            <a:extLst>
              <a:ext uri="{FF2B5EF4-FFF2-40B4-BE49-F238E27FC236}">
                <a16:creationId xmlns:a16="http://schemas.microsoft.com/office/drawing/2014/main" id="{213039E3-F47C-7A79-5AB6-A14D8236CE64}"/>
              </a:ext>
            </a:extLst>
          </p:cNvPr>
          <p:cNvSpPr>
            <a:spLocks noGrp="1"/>
          </p:cNvSpPr>
          <p:nvPr>
            <p:ph idx="1"/>
          </p:nvPr>
        </p:nvSpPr>
        <p:spPr/>
        <p:txBody>
          <a:bodyPr>
            <a:normAutofit/>
          </a:bodyPr>
          <a:lstStyle/>
          <a:p>
            <a:r>
              <a:rPr lang="en-US" dirty="0"/>
              <a:t>Today we are going start praying using the Rosary </a:t>
            </a:r>
          </a:p>
          <a:p>
            <a:r>
              <a:rPr lang="en-US" dirty="0"/>
              <a:t>The rosary is form of prayer used in the Catholic Church that involves the repetition of prayers and the reflection of events in the lives of Jesus Christ and the Virgin Mary.</a:t>
            </a:r>
          </a:p>
          <a:p>
            <a:r>
              <a:rPr lang="en-US" dirty="0"/>
              <a:t>The Rosary consists of a series of prayers and reflections of events in the lives of Jesus and Mary. These events are grouped into four sets of mysteries. </a:t>
            </a:r>
          </a:p>
          <a:p>
            <a:r>
              <a:rPr lang="en-US" dirty="0"/>
              <a:t>The Rosary typically involves saying five decades of Hail Mary an Our Father and a Glory Be. During each decade, the person praying the Rosary reflects on one of the mysteries while reciting the prayers. </a:t>
            </a:r>
            <a:endParaRPr lang="en-GB" dirty="0"/>
          </a:p>
        </p:txBody>
      </p:sp>
    </p:spTree>
    <p:extLst>
      <p:ext uri="{BB962C8B-B14F-4D97-AF65-F5344CB8AC3E}">
        <p14:creationId xmlns:p14="http://schemas.microsoft.com/office/powerpoint/2010/main" val="37139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1A273-A27F-311E-4B91-03B5607D381F}"/>
              </a:ext>
            </a:extLst>
          </p:cNvPr>
          <p:cNvSpPr>
            <a:spLocks noGrp="1"/>
          </p:cNvSpPr>
          <p:nvPr>
            <p:ph type="title"/>
          </p:nvPr>
        </p:nvSpPr>
        <p:spPr>
          <a:xfrm>
            <a:off x="761018" y="1295400"/>
            <a:ext cx="5832486" cy="1591491"/>
          </a:xfrm>
        </p:spPr>
        <p:txBody>
          <a:bodyPr>
            <a:normAutofit/>
          </a:bodyPr>
          <a:lstStyle/>
          <a:p>
            <a:r>
              <a:rPr lang="en-US" dirty="0"/>
              <a:t>Rosary week 1</a:t>
            </a:r>
            <a:endParaRPr lang="en-GB" dirty="0"/>
          </a:p>
        </p:txBody>
      </p:sp>
      <p:sp>
        <p:nvSpPr>
          <p:cNvPr id="3" name="Content Placeholder 2">
            <a:extLst>
              <a:ext uri="{FF2B5EF4-FFF2-40B4-BE49-F238E27FC236}">
                <a16:creationId xmlns:a16="http://schemas.microsoft.com/office/drawing/2014/main" id="{C6E07260-36AF-FF96-BA02-3DFE89E334D4}"/>
              </a:ext>
            </a:extLst>
          </p:cNvPr>
          <p:cNvSpPr>
            <a:spLocks noGrp="1"/>
          </p:cNvSpPr>
          <p:nvPr>
            <p:ph idx="1"/>
          </p:nvPr>
        </p:nvSpPr>
        <p:spPr>
          <a:xfrm>
            <a:off x="1059573" y="2737395"/>
            <a:ext cx="4687213" cy="2467429"/>
          </a:xfrm>
        </p:spPr>
        <p:txBody>
          <a:bodyPr>
            <a:normAutofit fontScale="92500" lnSpcReduction="10000"/>
          </a:bodyPr>
          <a:lstStyle/>
          <a:p>
            <a:pPr>
              <a:lnSpc>
                <a:spcPct val="110000"/>
              </a:lnSpc>
            </a:pPr>
            <a:r>
              <a:rPr lang="en-US" sz="1700" dirty="0"/>
              <a:t>First Luminous Mystery: The Baptism in the Jordan</a:t>
            </a:r>
          </a:p>
          <a:p>
            <a:pPr>
              <a:lnSpc>
                <a:spcPct val="110000"/>
              </a:lnSpc>
            </a:pPr>
            <a:r>
              <a:rPr lang="en-US" sz="1700" dirty="0"/>
              <a:t>"And when Jesus was baptized, he went up immediately from the water, and behold, the heavens were opened and he saw the Spirit of God descending like a dove, and alighting on him; and lo, a voice from heaven, saying, 'This is my beloved Son, with whom I am well-pleased"' (Mt 3:16-17)</a:t>
            </a:r>
          </a:p>
        </p:txBody>
      </p:sp>
      <p:sp>
        <p:nvSpPr>
          <p:cNvPr id="1031" name="Date Placeholder 12">
            <a:extLst>
              <a:ext uri="{FF2B5EF4-FFF2-40B4-BE49-F238E27FC236}">
                <a16:creationId xmlns:a16="http://schemas.microsoft.com/office/drawing/2014/main" id="{8FF23D78-716C-1D34-DB64-3583BD870439}"/>
              </a:ext>
            </a:extLst>
          </p:cNvPr>
          <p:cNvSpPr>
            <a:spLocks noGrp="1"/>
          </p:cNvSpPr>
          <p:nvPr>
            <p:ph type="dt" sz="half" idx="10"/>
          </p:nvPr>
        </p:nvSpPr>
        <p:spPr>
          <a:xfrm>
            <a:off x="847726" y="6199188"/>
            <a:ext cx="2743200" cy="365125"/>
          </a:xfrm>
        </p:spPr>
        <p:txBody>
          <a:bodyPr/>
          <a:lstStyle/>
          <a:p>
            <a:pPr>
              <a:spcAft>
                <a:spcPts val="600"/>
              </a:spcAft>
            </a:pPr>
            <a:fld id="{85950E74-5EEA-49D7-88FD-38C6E2006DCB}" type="datetime1">
              <a:rPr lang="en-US" smtClean="0"/>
              <a:pPr>
                <a:spcAft>
                  <a:spcPts val="600"/>
                </a:spcAft>
              </a:pPr>
              <a:t>9/4/2023</a:t>
            </a:fld>
            <a:endParaRPr lang="en-US" dirty="0"/>
          </a:p>
        </p:txBody>
      </p:sp>
      <p:sp>
        <p:nvSpPr>
          <p:cNvPr id="1033" name="Footer Placeholder 13">
            <a:extLst>
              <a:ext uri="{FF2B5EF4-FFF2-40B4-BE49-F238E27FC236}">
                <a16:creationId xmlns:a16="http://schemas.microsoft.com/office/drawing/2014/main" id="{AF66203B-A673-7E0E-5F12-DD51272377AF}"/>
              </a:ext>
            </a:extLst>
          </p:cNvPr>
          <p:cNvSpPr>
            <a:spLocks noGrp="1"/>
          </p:cNvSpPr>
          <p:nvPr>
            <p:ph type="ftr" sz="quarter" idx="11"/>
          </p:nvPr>
        </p:nvSpPr>
        <p:spPr>
          <a:xfrm>
            <a:off x="7286625" y="6199188"/>
            <a:ext cx="3409951" cy="365125"/>
          </a:xfrm>
        </p:spPr>
        <p:txBody>
          <a:bodyPr/>
          <a:lstStyle/>
          <a:p>
            <a:pPr>
              <a:spcAft>
                <a:spcPts val="600"/>
              </a:spcAft>
            </a:pPr>
            <a:r>
              <a:rPr lang="en-US" dirty="0"/>
              <a:t>Sample Footer Text</a:t>
            </a:r>
          </a:p>
        </p:txBody>
      </p:sp>
      <p:sp>
        <p:nvSpPr>
          <p:cNvPr id="1035" name="Slide Number Placeholder 14">
            <a:extLst>
              <a:ext uri="{FF2B5EF4-FFF2-40B4-BE49-F238E27FC236}">
                <a16:creationId xmlns:a16="http://schemas.microsoft.com/office/drawing/2014/main" id="{F56182AA-A724-809C-012E-85E453D9859E}"/>
              </a:ext>
            </a:extLst>
          </p:cNvPr>
          <p:cNvSpPr>
            <a:spLocks noGrp="1"/>
          </p:cNvSpPr>
          <p:nvPr>
            <p:ph type="sldNum" sz="quarter" idx="12"/>
          </p:nvPr>
        </p:nvSpPr>
        <p:spPr>
          <a:xfrm>
            <a:off x="10728107" y="6199188"/>
            <a:ext cx="619125" cy="365125"/>
          </a:xfrm>
        </p:spPr>
        <p:txBody>
          <a:bodyPr/>
          <a:lstStyle/>
          <a:p>
            <a:pPr>
              <a:spcAft>
                <a:spcPts val="600"/>
              </a:spcAft>
            </a:pPr>
            <a:fld id="{1437450A-6C25-4B4D-B27D-E1E9B2CE4682}" type="slidenum">
              <a:rPr lang="en-US" smtClean="0"/>
              <a:pPr>
                <a:spcAft>
                  <a:spcPts val="600"/>
                </a:spcAft>
              </a:pPr>
              <a:t>15</a:t>
            </a:fld>
            <a:endParaRPr lang="en-US" dirty="0"/>
          </a:p>
        </p:txBody>
      </p:sp>
    </p:spTree>
    <p:extLst>
      <p:ext uri="{BB962C8B-B14F-4D97-AF65-F5344CB8AC3E}">
        <p14:creationId xmlns:p14="http://schemas.microsoft.com/office/powerpoint/2010/main" val="138541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7F9DB-BE25-EEA0-53D1-CB3939587C8C}"/>
              </a:ext>
            </a:extLst>
          </p:cNvPr>
          <p:cNvSpPr>
            <a:spLocks noGrp="1"/>
          </p:cNvSpPr>
          <p:nvPr>
            <p:ph type="title"/>
          </p:nvPr>
        </p:nvSpPr>
        <p:spPr/>
        <p:txBody>
          <a:bodyPr/>
          <a:lstStyle/>
          <a:p>
            <a:r>
              <a:rPr lang="en-US" dirty="0"/>
              <a:t>Sign of the Cross</a:t>
            </a:r>
            <a:endParaRPr lang="en-GB" dirty="0"/>
          </a:p>
        </p:txBody>
      </p:sp>
      <p:sp>
        <p:nvSpPr>
          <p:cNvPr id="3" name="Content Placeholder 2">
            <a:extLst>
              <a:ext uri="{FF2B5EF4-FFF2-40B4-BE49-F238E27FC236}">
                <a16:creationId xmlns:a16="http://schemas.microsoft.com/office/drawing/2014/main" id="{D1B1D4F9-CCF6-0851-7EA0-E5C485241EF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1208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0BD2-10B8-B31B-7CBB-2DB5EC3C7EA4}"/>
              </a:ext>
            </a:extLst>
          </p:cNvPr>
          <p:cNvSpPr>
            <a:spLocks noGrp="1"/>
          </p:cNvSpPr>
          <p:nvPr>
            <p:ph type="title"/>
          </p:nvPr>
        </p:nvSpPr>
        <p:spPr/>
        <p:txBody>
          <a:bodyPr/>
          <a:lstStyle/>
          <a:p>
            <a:r>
              <a:rPr lang="en-US" dirty="0"/>
              <a:t>Our Father</a:t>
            </a:r>
            <a:endParaRPr lang="en-GB" dirty="0"/>
          </a:p>
        </p:txBody>
      </p:sp>
      <p:sp>
        <p:nvSpPr>
          <p:cNvPr id="3" name="Content Placeholder 2">
            <a:extLst>
              <a:ext uri="{FF2B5EF4-FFF2-40B4-BE49-F238E27FC236}">
                <a16:creationId xmlns:a16="http://schemas.microsoft.com/office/drawing/2014/main" id="{CA3F188E-538D-7BAB-5AD1-77936B077BFF}"/>
              </a:ext>
            </a:extLst>
          </p:cNvPr>
          <p:cNvSpPr>
            <a:spLocks noGrp="1"/>
          </p:cNvSpPr>
          <p:nvPr>
            <p:ph idx="1"/>
          </p:nvPr>
        </p:nvSpPr>
        <p:spPr/>
        <p:txBody>
          <a:bodyPr/>
          <a:lstStyle/>
          <a:p>
            <a:pPr marL="0" indent="0">
              <a:buNone/>
            </a:pPr>
            <a:r>
              <a:rPr lang="en-US" dirty="0"/>
              <a:t>Our Father, who art in heaven, hallowed be thy name, thy kingdom come, thy will be done on earth as it is in heaven. Give us this day our daily bread and forgive us our trespasses as we forgive those who trespass against us, and lead us not into temptation but deliver us from evil. Amen.</a:t>
            </a:r>
          </a:p>
        </p:txBody>
      </p:sp>
    </p:spTree>
    <p:extLst>
      <p:ext uri="{BB962C8B-B14F-4D97-AF65-F5344CB8AC3E}">
        <p14:creationId xmlns:p14="http://schemas.microsoft.com/office/powerpoint/2010/main" val="2333013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207B-214E-AE8A-ACE1-CA2DC329DC18}"/>
              </a:ext>
            </a:extLst>
          </p:cNvPr>
          <p:cNvSpPr>
            <a:spLocks noGrp="1"/>
          </p:cNvSpPr>
          <p:nvPr>
            <p:ph type="title"/>
          </p:nvPr>
        </p:nvSpPr>
        <p:spPr/>
        <p:txBody>
          <a:bodyPr/>
          <a:lstStyle/>
          <a:p>
            <a:r>
              <a:rPr lang="en-US" dirty="0"/>
              <a:t>Hail Mary (we say this 10 times) </a:t>
            </a:r>
            <a:endParaRPr lang="en-GB" dirty="0"/>
          </a:p>
        </p:txBody>
      </p:sp>
      <p:sp>
        <p:nvSpPr>
          <p:cNvPr id="3" name="Content Placeholder 2">
            <a:extLst>
              <a:ext uri="{FF2B5EF4-FFF2-40B4-BE49-F238E27FC236}">
                <a16:creationId xmlns:a16="http://schemas.microsoft.com/office/drawing/2014/main" id="{BBA1851F-498C-2B4E-7EEB-5BB3183646FD}"/>
              </a:ext>
            </a:extLst>
          </p:cNvPr>
          <p:cNvSpPr>
            <a:spLocks noGrp="1"/>
          </p:cNvSpPr>
          <p:nvPr>
            <p:ph idx="1"/>
          </p:nvPr>
        </p:nvSpPr>
        <p:spPr/>
        <p:txBody>
          <a:bodyPr/>
          <a:lstStyle/>
          <a:p>
            <a:r>
              <a:rPr lang="en-US" dirty="0"/>
              <a:t>Hail, Mary, full of grace, the Lord is with thee: blessed art thou among women, and blessed is the fruit of thy womb, Jesus. Holy Mary, Mother of God, pray for us sinners, now, and at the hour of our death. Amen.</a:t>
            </a:r>
            <a:endParaRPr lang="en-GB" dirty="0"/>
          </a:p>
        </p:txBody>
      </p:sp>
    </p:spTree>
    <p:extLst>
      <p:ext uri="{BB962C8B-B14F-4D97-AF65-F5344CB8AC3E}">
        <p14:creationId xmlns:p14="http://schemas.microsoft.com/office/powerpoint/2010/main" val="1901307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C474-076A-D95E-E5ED-CE4D06D08E07}"/>
              </a:ext>
            </a:extLst>
          </p:cNvPr>
          <p:cNvSpPr>
            <a:spLocks noGrp="1"/>
          </p:cNvSpPr>
          <p:nvPr>
            <p:ph type="title"/>
          </p:nvPr>
        </p:nvSpPr>
        <p:spPr/>
        <p:txBody>
          <a:bodyPr/>
          <a:lstStyle/>
          <a:p>
            <a:r>
              <a:rPr lang="en-US" dirty="0"/>
              <a:t>Glory Be</a:t>
            </a:r>
            <a:endParaRPr lang="en-GB" dirty="0"/>
          </a:p>
        </p:txBody>
      </p:sp>
      <p:sp>
        <p:nvSpPr>
          <p:cNvPr id="3" name="Content Placeholder 2">
            <a:extLst>
              <a:ext uri="{FF2B5EF4-FFF2-40B4-BE49-F238E27FC236}">
                <a16:creationId xmlns:a16="http://schemas.microsoft.com/office/drawing/2014/main" id="{F120F8F7-EF79-ACDC-42F5-9BB8AD5153E5}"/>
              </a:ext>
            </a:extLst>
          </p:cNvPr>
          <p:cNvSpPr>
            <a:spLocks noGrp="1"/>
          </p:cNvSpPr>
          <p:nvPr>
            <p:ph idx="1"/>
          </p:nvPr>
        </p:nvSpPr>
        <p:spPr/>
        <p:txBody>
          <a:bodyPr/>
          <a:lstStyle/>
          <a:p>
            <a:r>
              <a:rPr lang="en-US" dirty="0"/>
              <a:t>Glory be to the Father, and to the Son, and to the Holy Spirit. As it was in the beginning, is now, and ever shall be, world without end. Amen.</a:t>
            </a:r>
          </a:p>
          <a:p>
            <a:endParaRPr lang="en-US" dirty="0"/>
          </a:p>
          <a:p>
            <a:r>
              <a:rPr lang="en-US" dirty="0"/>
              <a:t>Sign of the Cross</a:t>
            </a:r>
            <a:endParaRPr lang="en-GB" dirty="0"/>
          </a:p>
        </p:txBody>
      </p:sp>
    </p:spTree>
    <p:extLst>
      <p:ext uri="{BB962C8B-B14F-4D97-AF65-F5344CB8AC3E}">
        <p14:creationId xmlns:p14="http://schemas.microsoft.com/office/powerpoint/2010/main" val="118010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B8F5-9DEF-A910-4784-99161B07C577}"/>
              </a:ext>
            </a:extLst>
          </p:cNvPr>
          <p:cNvSpPr>
            <a:spLocks noGrp="1"/>
          </p:cNvSpPr>
          <p:nvPr>
            <p:ph type="title"/>
          </p:nvPr>
        </p:nvSpPr>
        <p:spPr/>
        <p:txBody>
          <a:bodyPr/>
          <a:lstStyle/>
          <a:p>
            <a:r>
              <a:rPr lang="en-US" dirty="0"/>
              <a:t>Lectio Divina – Holy reading </a:t>
            </a:r>
            <a:endParaRPr lang="en-GB" dirty="0"/>
          </a:p>
        </p:txBody>
      </p:sp>
      <p:sp>
        <p:nvSpPr>
          <p:cNvPr id="3" name="Content Placeholder 2">
            <a:extLst>
              <a:ext uri="{FF2B5EF4-FFF2-40B4-BE49-F238E27FC236}">
                <a16:creationId xmlns:a16="http://schemas.microsoft.com/office/drawing/2014/main" id="{B9A2C4E9-EBC5-F99E-40B6-8A2C8143BB25}"/>
              </a:ext>
            </a:extLst>
          </p:cNvPr>
          <p:cNvSpPr>
            <a:spLocks noGrp="1"/>
          </p:cNvSpPr>
          <p:nvPr>
            <p:ph idx="1"/>
          </p:nvPr>
        </p:nvSpPr>
        <p:spPr/>
        <p:txBody>
          <a:bodyPr/>
          <a:lstStyle/>
          <a:p>
            <a:r>
              <a:rPr lang="en-US" dirty="0"/>
              <a:t>Listen to the reading</a:t>
            </a:r>
          </a:p>
          <a:p>
            <a:r>
              <a:rPr lang="en-US" dirty="0"/>
              <a:t>Take 1 minute to quietly reflect about the reading </a:t>
            </a:r>
          </a:p>
          <a:p>
            <a:r>
              <a:rPr lang="en-US" dirty="0"/>
              <a:t>Pick a word or sentence that stand out to you </a:t>
            </a:r>
          </a:p>
          <a:p>
            <a:r>
              <a:rPr lang="en-US" dirty="0"/>
              <a:t>Keep thinking about this phrase in your head</a:t>
            </a:r>
          </a:p>
          <a:p>
            <a:r>
              <a:rPr lang="en-US" dirty="0"/>
              <a:t>Why do you think that phrase has stood out to you? What is God trying to tell you?</a:t>
            </a:r>
          </a:p>
          <a:p>
            <a:r>
              <a:rPr lang="en-US" dirty="0"/>
              <a:t>Share your chosen word/sentence with your form </a:t>
            </a:r>
          </a:p>
        </p:txBody>
      </p:sp>
    </p:spTree>
    <p:extLst>
      <p:ext uri="{BB962C8B-B14F-4D97-AF65-F5344CB8AC3E}">
        <p14:creationId xmlns:p14="http://schemas.microsoft.com/office/powerpoint/2010/main" val="161812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A31384CA-BBDF-78EA-C1B6-7C26234E0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Rectangle 1032">
            <a:extLst>
              <a:ext uri="{FF2B5EF4-FFF2-40B4-BE49-F238E27FC236}">
                <a16:creationId xmlns:a16="http://schemas.microsoft.com/office/drawing/2014/main" id="{97081EE3-B6BE-9584-F5AF-E5F6484DA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t John Henry Newman School | Galliford Try">
            <a:extLst>
              <a:ext uri="{FF2B5EF4-FFF2-40B4-BE49-F238E27FC236}">
                <a16:creationId xmlns:a16="http://schemas.microsoft.com/office/drawing/2014/main" id="{DA7705C7-1B52-9A51-A4E1-AD9CF19A40DC}"/>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6667"/>
          <a:stretch/>
        </p:blipFill>
        <p:spPr bwMode="auto">
          <a:xfrm>
            <a:off x="2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41A03FE5-7938-1573-2D18-E168CC7C0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6782305" y="952500"/>
            <a:ext cx="4457195"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0" y="1451087"/>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31003D-C104-462B-A9F3-AB3B501B72D5}"/>
              </a:ext>
            </a:extLst>
          </p:cNvPr>
          <p:cNvSpPr>
            <a:spLocks noGrp="1"/>
          </p:cNvSpPr>
          <p:nvPr>
            <p:ph type="ctrTitle"/>
          </p:nvPr>
        </p:nvSpPr>
        <p:spPr>
          <a:xfrm>
            <a:off x="7123799" y="2033018"/>
            <a:ext cx="4115702" cy="2116348"/>
          </a:xfrm>
          <a:noFill/>
        </p:spPr>
        <p:txBody>
          <a:bodyPr anchor="ctr">
            <a:normAutofit/>
          </a:bodyPr>
          <a:lstStyle/>
          <a:p>
            <a:pPr algn="r"/>
            <a:r>
              <a:rPr lang="en-US" sz="4000" b="1" dirty="0">
                <a:solidFill>
                  <a:srgbClr val="FFFFFF"/>
                </a:solidFill>
              </a:rPr>
              <a:t>The Way</a:t>
            </a:r>
            <a:br>
              <a:rPr lang="en-US" dirty="0">
                <a:solidFill>
                  <a:srgbClr val="FFFFFF"/>
                </a:solidFill>
              </a:rPr>
            </a:br>
            <a:endParaRPr lang="en-GB" dirty="0">
              <a:solidFill>
                <a:srgbClr val="FFFFFF"/>
              </a:solidFill>
            </a:endParaRPr>
          </a:p>
        </p:txBody>
      </p:sp>
      <p:sp>
        <p:nvSpPr>
          <p:cNvPr id="3" name="Subtitle 2">
            <a:extLst>
              <a:ext uri="{FF2B5EF4-FFF2-40B4-BE49-F238E27FC236}">
                <a16:creationId xmlns:a16="http://schemas.microsoft.com/office/drawing/2014/main" id="{74BD9CDA-21CD-4316-9AAE-8F96865B5A41}"/>
              </a:ext>
            </a:extLst>
          </p:cNvPr>
          <p:cNvSpPr>
            <a:spLocks noGrp="1"/>
          </p:cNvSpPr>
          <p:nvPr>
            <p:ph type="subTitle" idx="1"/>
          </p:nvPr>
        </p:nvSpPr>
        <p:spPr>
          <a:xfrm>
            <a:off x="7375713" y="4497355"/>
            <a:ext cx="3354752" cy="945063"/>
          </a:xfrm>
          <a:noFill/>
        </p:spPr>
        <p:txBody>
          <a:bodyPr anchor="b">
            <a:normAutofit/>
          </a:bodyPr>
          <a:lstStyle/>
          <a:p>
            <a:pPr algn="r"/>
            <a:r>
              <a:rPr lang="en-US" sz="2000" dirty="0">
                <a:solidFill>
                  <a:srgbClr val="FFFFFF"/>
                </a:solidFill>
              </a:rPr>
              <a:t>11</a:t>
            </a:r>
            <a:r>
              <a:rPr lang="en-US" sz="2000" baseline="30000" dirty="0">
                <a:solidFill>
                  <a:srgbClr val="FFFFFF"/>
                </a:solidFill>
              </a:rPr>
              <a:t>th</a:t>
            </a:r>
            <a:r>
              <a:rPr lang="en-US" sz="2000" dirty="0">
                <a:solidFill>
                  <a:srgbClr val="FFFFFF"/>
                </a:solidFill>
              </a:rPr>
              <a:t> September 2023</a:t>
            </a:r>
            <a:endParaRPr lang="en-GB" sz="2000" dirty="0">
              <a:solidFill>
                <a:srgbClr val="FFFFFF"/>
              </a:solidFill>
            </a:endParaRPr>
          </a:p>
        </p:txBody>
      </p:sp>
      <p:sp>
        <p:nvSpPr>
          <p:cNvPr id="4" name="TextBox 3">
            <a:extLst>
              <a:ext uri="{FF2B5EF4-FFF2-40B4-BE49-F238E27FC236}">
                <a16:creationId xmlns:a16="http://schemas.microsoft.com/office/drawing/2014/main" id="{786BEF5D-5F60-C92D-A65B-104829FA0FC7}"/>
              </a:ext>
            </a:extLst>
          </p:cNvPr>
          <p:cNvSpPr txBox="1"/>
          <p:nvPr/>
        </p:nvSpPr>
        <p:spPr>
          <a:xfrm>
            <a:off x="278296" y="5711687"/>
            <a:ext cx="2107095" cy="461665"/>
          </a:xfrm>
          <a:prstGeom prst="rect">
            <a:avLst/>
          </a:prstGeom>
          <a:noFill/>
        </p:spPr>
        <p:txBody>
          <a:bodyPr wrap="square" rtlCol="0">
            <a:spAutoFit/>
          </a:bodyPr>
          <a:lstStyle/>
          <a:p>
            <a:r>
              <a:rPr lang="en-US" sz="2400" dirty="0">
                <a:solidFill>
                  <a:schemeClr val="bg1"/>
                </a:solidFill>
              </a:rPr>
              <a:t>Day 4</a:t>
            </a:r>
            <a:endParaRPr lang="en-GB" sz="2400" dirty="0">
              <a:solidFill>
                <a:schemeClr val="bg1"/>
              </a:solidFill>
            </a:endParaRPr>
          </a:p>
        </p:txBody>
      </p:sp>
    </p:spTree>
    <p:extLst>
      <p:ext uri="{BB962C8B-B14F-4D97-AF65-F5344CB8AC3E}">
        <p14:creationId xmlns:p14="http://schemas.microsoft.com/office/powerpoint/2010/main" val="269927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D574-ADDB-63BB-7934-1B3C35DE210E}"/>
              </a:ext>
            </a:extLst>
          </p:cNvPr>
          <p:cNvSpPr>
            <a:spLocks noGrp="1"/>
          </p:cNvSpPr>
          <p:nvPr>
            <p:ph type="title"/>
          </p:nvPr>
        </p:nvSpPr>
        <p:spPr>
          <a:xfrm>
            <a:off x="842964" y="763450"/>
            <a:ext cx="9601200" cy="1309687"/>
          </a:xfrm>
        </p:spPr>
        <p:txBody>
          <a:bodyPr>
            <a:normAutofit/>
          </a:bodyPr>
          <a:lstStyle/>
          <a:p>
            <a:r>
              <a:rPr lang="en-US" sz="3600" dirty="0"/>
              <a:t>Saint of the day </a:t>
            </a:r>
            <a:endParaRPr lang="en-GB" sz="3600" dirty="0"/>
          </a:p>
        </p:txBody>
      </p:sp>
      <p:sp>
        <p:nvSpPr>
          <p:cNvPr id="4" name="TextBox 3">
            <a:extLst>
              <a:ext uri="{FF2B5EF4-FFF2-40B4-BE49-F238E27FC236}">
                <a16:creationId xmlns:a16="http://schemas.microsoft.com/office/drawing/2014/main" id="{78310901-E782-1C62-5CB2-4D7EAB0032AA}"/>
              </a:ext>
            </a:extLst>
          </p:cNvPr>
          <p:cNvSpPr txBox="1"/>
          <p:nvPr/>
        </p:nvSpPr>
        <p:spPr>
          <a:xfrm>
            <a:off x="1295399" y="1828800"/>
            <a:ext cx="3962401" cy="800219"/>
          </a:xfrm>
          <a:prstGeom prst="rect">
            <a:avLst/>
          </a:prstGeom>
          <a:noFill/>
        </p:spPr>
        <p:txBody>
          <a:bodyPr wrap="square" rtlCol="0">
            <a:spAutoFit/>
          </a:bodyPr>
          <a:lstStyle/>
          <a:p>
            <a:r>
              <a:rPr lang="en-US" sz="2800" dirty="0"/>
              <a:t>Saint Maximillian Kolbe</a:t>
            </a:r>
          </a:p>
          <a:p>
            <a:endParaRPr lang="en-GB" dirty="0"/>
          </a:p>
        </p:txBody>
      </p:sp>
      <p:sp>
        <p:nvSpPr>
          <p:cNvPr id="6" name="Content Placeholder 5">
            <a:extLst>
              <a:ext uri="{FF2B5EF4-FFF2-40B4-BE49-F238E27FC236}">
                <a16:creationId xmlns:a16="http://schemas.microsoft.com/office/drawing/2014/main" id="{EAEB7BC0-F1F7-42A5-6F52-33B29B3C576F}"/>
              </a:ext>
            </a:extLst>
          </p:cNvPr>
          <p:cNvSpPr>
            <a:spLocks noGrp="1"/>
          </p:cNvSpPr>
          <p:nvPr>
            <p:ph idx="1"/>
          </p:nvPr>
        </p:nvSpPr>
        <p:spPr>
          <a:xfrm>
            <a:off x="248478" y="6290849"/>
            <a:ext cx="9601200" cy="3643312"/>
          </a:xfrm>
        </p:spPr>
        <p:txBody>
          <a:bodyPr/>
          <a:lstStyle/>
          <a:p>
            <a:pPr marL="0" indent="0">
              <a:buNone/>
            </a:pPr>
            <a:r>
              <a:rPr lang="en-US" sz="1800" dirty="0"/>
              <a:t>Born- 8</a:t>
            </a:r>
            <a:r>
              <a:rPr lang="en-US" sz="1800" baseline="30000" dirty="0"/>
              <a:t>th</a:t>
            </a:r>
            <a:r>
              <a:rPr lang="en-US" sz="1800" dirty="0"/>
              <a:t> January 1894		Died- 14</a:t>
            </a:r>
            <a:r>
              <a:rPr lang="en-US" sz="1800" baseline="30000" dirty="0"/>
              <a:t>th</a:t>
            </a:r>
            <a:r>
              <a:rPr lang="en-US" sz="1800" dirty="0"/>
              <a:t> August 1941</a:t>
            </a:r>
          </a:p>
          <a:p>
            <a:endParaRPr lang="en-GB" dirty="0"/>
          </a:p>
        </p:txBody>
      </p:sp>
      <p:sp>
        <p:nvSpPr>
          <p:cNvPr id="7" name="TextBox 6">
            <a:extLst>
              <a:ext uri="{FF2B5EF4-FFF2-40B4-BE49-F238E27FC236}">
                <a16:creationId xmlns:a16="http://schemas.microsoft.com/office/drawing/2014/main" id="{993646AC-8C9D-73E8-7CB0-05C1BAB66CB5}"/>
              </a:ext>
            </a:extLst>
          </p:cNvPr>
          <p:cNvSpPr txBox="1"/>
          <p:nvPr/>
        </p:nvSpPr>
        <p:spPr>
          <a:xfrm>
            <a:off x="1681163" y="3138487"/>
            <a:ext cx="3962401" cy="1354217"/>
          </a:xfrm>
          <a:prstGeom prst="rect">
            <a:avLst/>
          </a:prstGeom>
          <a:noFill/>
        </p:spPr>
        <p:txBody>
          <a:bodyPr wrap="square" rtlCol="0">
            <a:spAutoFit/>
          </a:bodyPr>
          <a:lstStyle/>
          <a:p>
            <a:r>
              <a:rPr lang="en-US" sz="3200" b="1" i="0" dirty="0">
                <a:solidFill>
                  <a:srgbClr val="3A3A3A"/>
                </a:solidFill>
                <a:effectLst/>
                <a:latin typeface="Museo-Sans"/>
              </a:rPr>
              <a:t>“The Cross is the school of love.”</a:t>
            </a:r>
            <a:endParaRPr lang="en-US" sz="3200" b="0" i="0" dirty="0">
              <a:solidFill>
                <a:srgbClr val="3A3A3A"/>
              </a:solidFill>
              <a:effectLst/>
              <a:latin typeface="Museo-Sans"/>
            </a:endParaRPr>
          </a:p>
          <a:p>
            <a:endParaRPr lang="en-GB" dirty="0"/>
          </a:p>
        </p:txBody>
      </p:sp>
    </p:spTree>
    <p:extLst>
      <p:ext uri="{BB962C8B-B14F-4D97-AF65-F5344CB8AC3E}">
        <p14:creationId xmlns:p14="http://schemas.microsoft.com/office/powerpoint/2010/main" val="3532025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9C36-FCB3-10A7-8914-6CF70132B90E}"/>
              </a:ext>
            </a:extLst>
          </p:cNvPr>
          <p:cNvSpPr>
            <a:spLocks noGrp="1"/>
          </p:cNvSpPr>
          <p:nvPr>
            <p:ph type="title"/>
          </p:nvPr>
        </p:nvSpPr>
        <p:spPr/>
        <p:txBody>
          <a:bodyPr/>
          <a:lstStyle/>
          <a:p>
            <a:r>
              <a:rPr lang="en-US" dirty="0"/>
              <a:t>Saint Maximillian Kolbe</a:t>
            </a:r>
            <a:endParaRPr lang="en-GB" dirty="0"/>
          </a:p>
        </p:txBody>
      </p:sp>
      <p:sp>
        <p:nvSpPr>
          <p:cNvPr id="3" name="Content Placeholder 2">
            <a:extLst>
              <a:ext uri="{FF2B5EF4-FFF2-40B4-BE49-F238E27FC236}">
                <a16:creationId xmlns:a16="http://schemas.microsoft.com/office/drawing/2014/main" id="{0D8B549A-89A8-451A-16FF-76BE1B78EA4D}"/>
              </a:ext>
            </a:extLst>
          </p:cNvPr>
          <p:cNvSpPr>
            <a:spLocks noGrp="1"/>
          </p:cNvSpPr>
          <p:nvPr>
            <p:ph idx="1"/>
          </p:nvPr>
        </p:nvSpPr>
        <p:spPr/>
        <p:txBody>
          <a:bodyPr>
            <a:normAutofit fontScale="92500" lnSpcReduction="10000"/>
          </a:bodyPr>
          <a:lstStyle/>
          <a:p>
            <a:r>
              <a:rPr lang="en-US" dirty="0"/>
              <a:t>Maximilian Kolbe was a Catholic priest and martyr who is known for his selfless sacrifice during World War II. He was born in Poland in 1894 and grew up in a devout Catholic family.</a:t>
            </a:r>
          </a:p>
          <a:p>
            <a:r>
              <a:rPr lang="en-US" dirty="0"/>
              <a:t>Kolbe was ordained a priest in 1918 and went on to found the City of the Immaculata, a community of Franciscan friars dedicated to spreading the message of the Gospel. </a:t>
            </a:r>
          </a:p>
          <a:p>
            <a:r>
              <a:rPr lang="en-US" dirty="0"/>
              <a:t>During World War II, Kolbe was arrested by the Nazis and sent to the Auschwitz concentration camp. While there, he continued to minister to his fellow prisoners and was known for his selfless acts of kindness and compassion. In August 1941, a prisoner from Kolbe's block escaped, prompting the Nazis to select ten men from the block to be starved to death as a warning to others. One of the men selected, Franciszek Gajowniczek, cried out for his wife and children, and Kolbe offered to take his place. He was then led away with the other nine men to a starvation bunker.</a:t>
            </a:r>
          </a:p>
          <a:p>
            <a:endParaRPr lang="en-GB" dirty="0"/>
          </a:p>
        </p:txBody>
      </p:sp>
    </p:spTree>
    <p:extLst>
      <p:ext uri="{BB962C8B-B14F-4D97-AF65-F5344CB8AC3E}">
        <p14:creationId xmlns:p14="http://schemas.microsoft.com/office/powerpoint/2010/main" val="80725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0D64E-A8B4-6EE8-7E59-D0579A60B19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F4515E4-14AC-6F7E-BAED-DF16C7E3EAAE}"/>
              </a:ext>
            </a:extLst>
          </p:cNvPr>
          <p:cNvSpPr>
            <a:spLocks noGrp="1"/>
          </p:cNvSpPr>
          <p:nvPr>
            <p:ph idx="1"/>
          </p:nvPr>
        </p:nvSpPr>
        <p:spPr>
          <a:xfrm>
            <a:off x="1295400" y="1798362"/>
            <a:ext cx="9601200" cy="3643312"/>
          </a:xfrm>
        </p:spPr>
        <p:txBody>
          <a:bodyPr/>
          <a:lstStyle/>
          <a:p>
            <a:r>
              <a:rPr lang="en-US" dirty="0"/>
              <a:t>Despite the horrific conditions in the bunker, Kolbe continued to minister to his fellow prisoners, offering words of comfort and leading them in prayer. After two weeks, he was the only one still alive, and the Nazis decided to end his suffering with a lethal injection of carbolic acid.</a:t>
            </a:r>
          </a:p>
          <a:p>
            <a:r>
              <a:rPr lang="en-US" dirty="0"/>
              <a:t>Maximilian Kolbe's selfless sacrifice has been recognized as an example of extraordinary courage and love. He was canonized by the Catholic Church in 1982 and is celebrated on August 14 as a saint and martyr. His life continues to inspire people around the world to seek justice, peace, and compassion in the face of adversity.</a:t>
            </a:r>
            <a:endParaRPr lang="en-GB" dirty="0"/>
          </a:p>
        </p:txBody>
      </p:sp>
    </p:spTree>
    <p:extLst>
      <p:ext uri="{BB962C8B-B14F-4D97-AF65-F5344CB8AC3E}">
        <p14:creationId xmlns:p14="http://schemas.microsoft.com/office/powerpoint/2010/main" val="69901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5DA61-B4AB-E4AC-0E9F-A662EA8E585E}"/>
              </a:ext>
            </a:extLst>
          </p:cNvPr>
          <p:cNvSpPr>
            <a:spLocks noGrp="1"/>
          </p:cNvSpPr>
          <p:nvPr>
            <p:ph type="title"/>
          </p:nvPr>
        </p:nvSpPr>
        <p:spPr>
          <a:xfrm>
            <a:off x="410817" y="842963"/>
            <a:ext cx="11436626" cy="1309687"/>
          </a:xfrm>
        </p:spPr>
        <p:txBody>
          <a:bodyPr/>
          <a:lstStyle/>
          <a:p>
            <a:r>
              <a:rPr lang="en-US" dirty="0"/>
              <a:t>We are all called to be saints- pope Francis</a:t>
            </a:r>
            <a:endParaRPr lang="en-GB" dirty="0"/>
          </a:p>
        </p:txBody>
      </p:sp>
      <p:sp>
        <p:nvSpPr>
          <p:cNvPr id="3" name="Content Placeholder 2">
            <a:extLst>
              <a:ext uri="{FF2B5EF4-FFF2-40B4-BE49-F238E27FC236}">
                <a16:creationId xmlns:a16="http://schemas.microsoft.com/office/drawing/2014/main" id="{00DE9473-76A6-F434-4D1D-2B123F41DE9B}"/>
              </a:ext>
            </a:extLst>
          </p:cNvPr>
          <p:cNvSpPr>
            <a:spLocks noGrp="1"/>
          </p:cNvSpPr>
          <p:nvPr>
            <p:ph idx="1"/>
          </p:nvPr>
        </p:nvSpPr>
        <p:spPr>
          <a:xfrm>
            <a:off x="1295400" y="2371725"/>
            <a:ext cx="9601200" cy="3643312"/>
          </a:xfrm>
        </p:spPr>
        <p:txBody>
          <a:bodyPr/>
          <a:lstStyle/>
          <a:p>
            <a:r>
              <a:rPr lang="en-US" dirty="0"/>
              <a:t>Have you ever shown a time that you have been selfless like Maximillian Kolbe? </a:t>
            </a:r>
          </a:p>
          <a:p>
            <a:r>
              <a:rPr lang="en-US" dirty="0"/>
              <a:t>Has there been a time when someone has cried out to you for help? What did you do? </a:t>
            </a:r>
          </a:p>
          <a:p>
            <a:r>
              <a:rPr lang="en-US" dirty="0"/>
              <a:t>Maximillian Kolbe was brave in Auschwitz. Think of a time you have had to be brave.</a:t>
            </a:r>
          </a:p>
          <a:p>
            <a:r>
              <a:rPr lang="en-US" dirty="0"/>
              <a:t>What is one thing you can take away from the life of Maximillian Kolbe?</a:t>
            </a:r>
          </a:p>
          <a:p>
            <a:endParaRPr lang="en-US" dirty="0"/>
          </a:p>
          <a:p>
            <a:endParaRPr lang="en-GB" dirty="0"/>
          </a:p>
        </p:txBody>
      </p:sp>
    </p:spTree>
    <p:extLst>
      <p:ext uri="{BB962C8B-B14F-4D97-AF65-F5344CB8AC3E}">
        <p14:creationId xmlns:p14="http://schemas.microsoft.com/office/powerpoint/2010/main" val="376925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5DDAC-A932-6B5F-47F3-2B9A88E731E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CA13262-8306-22B7-5E8F-D1D1F0FCDD4C}"/>
              </a:ext>
            </a:extLst>
          </p:cNvPr>
          <p:cNvSpPr>
            <a:spLocks noGrp="1"/>
          </p:cNvSpPr>
          <p:nvPr>
            <p:ph idx="1"/>
          </p:nvPr>
        </p:nvSpPr>
        <p:spPr/>
        <p:txBody>
          <a:bodyPr>
            <a:normAutofit fontScale="92500" lnSpcReduction="10000"/>
          </a:bodyPr>
          <a:lstStyle/>
          <a:p>
            <a:pPr marL="0" indent="0">
              <a:buNone/>
            </a:pPr>
            <a:r>
              <a:rPr lang="en-US" dirty="0"/>
              <a:t>Dear God, </a:t>
            </a:r>
            <a:endParaRPr lang="en-GB" dirty="0"/>
          </a:p>
          <a:p>
            <a:pPr marL="0" indent="0">
              <a:buNone/>
            </a:pPr>
            <a:r>
              <a:rPr lang="en-GB" dirty="0"/>
              <a:t>Help us to learn from St Maximillian Kolbe. He was brave, selfless and inspirational. Help us to grow as Kolbe did with the help of the Blessed Virgin Mary. </a:t>
            </a:r>
          </a:p>
          <a:p>
            <a:pPr marL="0" indent="0">
              <a:buNone/>
            </a:pPr>
            <a:r>
              <a:rPr lang="en-GB" dirty="0"/>
              <a:t>Show us how our actions can help others around us with simple acts of kindness and bravery.  </a:t>
            </a:r>
          </a:p>
          <a:p>
            <a:pPr marL="0" indent="0">
              <a:buNone/>
            </a:pPr>
            <a:r>
              <a:rPr lang="en-GB" dirty="0"/>
              <a:t>Allow us to be reminded of the willingness that Kolbe had to lay down his life for the sake of others, putting others needs before himself. </a:t>
            </a:r>
          </a:p>
          <a:p>
            <a:pPr marL="0" indent="0">
              <a:buNone/>
            </a:pPr>
            <a:r>
              <a:rPr lang="en-GB" dirty="0"/>
              <a:t>We pray this in your name Lord </a:t>
            </a:r>
          </a:p>
          <a:p>
            <a:pPr marL="0" indent="0">
              <a:buNone/>
            </a:pPr>
            <a:r>
              <a:rPr lang="en-GB" dirty="0"/>
              <a:t>Amen </a:t>
            </a:r>
          </a:p>
          <a:p>
            <a:pPr marL="0" indent="0">
              <a:buNone/>
            </a:pPr>
            <a:r>
              <a:rPr lang="en-GB" dirty="0"/>
              <a:t>Saint Maximillian Kolbe, Pray for Us. </a:t>
            </a:r>
          </a:p>
          <a:p>
            <a:pPr marL="0" indent="0">
              <a:buNone/>
            </a:pPr>
            <a:endParaRPr lang="en-US" dirty="0"/>
          </a:p>
        </p:txBody>
      </p:sp>
    </p:spTree>
    <p:extLst>
      <p:ext uri="{BB962C8B-B14F-4D97-AF65-F5344CB8AC3E}">
        <p14:creationId xmlns:p14="http://schemas.microsoft.com/office/powerpoint/2010/main" val="368406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2BE6-A10C-216E-29FA-F33D6439FE79}"/>
              </a:ext>
            </a:extLst>
          </p:cNvPr>
          <p:cNvSpPr>
            <a:spLocks noGrp="1"/>
          </p:cNvSpPr>
          <p:nvPr>
            <p:ph type="title"/>
          </p:nvPr>
        </p:nvSpPr>
        <p:spPr/>
        <p:txBody>
          <a:bodyPr/>
          <a:lstStyle/>
          <a:p>
            <a:r>
              <a:rPr lang="en-US" dirty="0"/>
              <a:t>Sign of the cross</a:t>
            </a:r>
            <a:endParaRPr lang="en-GB" dirty="0"/>
          </a:p>
        </p:txBody>
      </p:sp>
      <p:sp>
        <p:nvSpPr>
          <p:cNvPr id="3" name="Content Placeholder 2">
            <a:extLst>
              <a:ext uri="{FF2B5EF4-FFF2-40B4-BE49-F238E27FC236}">
                <a16:creationId xmlns:a16="http://schemas.microsoft.com/office/drawing/2014/main" id="{B303603D-B9E8-0255-652E-5BB9837C3127}"/>
              </a:ext>
            </a:extLst>
          </p:cNvPr>
          <p:cNvSpPr>
            <a:spLocks noGrp="1"/>
          </p:cNvSpPr>
          <p:nvPr>
            <p:ph idx="1"/>
          </p:nvPr>
        </p:nvSpPr>
        <p:spPr/>
        <p:txBody>
          <a:bodyPr/>
          <a:lstStyle/>
          <a:p>
            <a:pPr marL="0" indent="0">
              <a:buNone/>
            </a:pPr>
            <a:r>
              <a:rPr lang="en-US" dirty="0"/>
              <a:t>We invite the Holy Spirit, saying together </a:t>
            </a:r>
          </a:p>
          <a:p>
            <a:pPr marL="0" indent="0">
              <a:buNone/>
            </a:pPr>
            <a:endParaRPr lang="en-US" dirty="0"/>
          </a:p>
          <a:p>
            <a:pPr marL="0" indent="0">
              <a:buNone/>
            </a:pPr>
            <a:r>
              <a:rPr lang="en-US" dirty="0"/>
              <a:t>Come, Holy Spirit, fill the hearts of your faithful</a:t>
            </a:r>
          </a:p>
          <a:p>
            <a:pPr marL="0" indent="0">
              <a:buNone/>
            </a:pPr>
            <a:r>
              <a:rPr lang="en-US" dirty="0"/>
              <a:t> and kindle in them the fire of your love.</a:t>
            </a:r>
          </a:p>
          <a:p>
            <a:pPr marL="0" indent="0">
              <a:buNone/>
            </a:pPr>
            <a:r>
              <a:rPr lang="en-US" dirty="0"/>
              <a:t>Send forth your Spirit, and they shall be created.</a:t>
            </a:r>
          </a:p>
          <a:p>
            <a:pPr marL="0" indent="0">
              <a:buNone/>
            </a:pPr>
            <a:r>
              <a:rPr lang="en-US" dirty="0"/>
              <a:t>And you shall renew the face of the earth.</a:t>
            </a:r>
          </a:p>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830768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CFDA-CAC4-10D4-C6B5-AC5CF47F3430}"/>
              </a:ext>
            </a:extLst>
          </p:cNvPr>
          <p:cNvSpPr>
            <a:spLocks noGrp="1"/>
          </p:cNvSpPr>
          <p:nvPr>
            <p:ph type="title"/>
          </p:nvPr>
        </p:nvSpPr>
        <p:spPr>
          <a:xfrm>
            <a:off x="952499" y="957738"/>
            <a:ext cx="5631491" cy="1778907"/>
          </a:xfrm>
        </p:spPr>
        <p:txBody>
          <a:bodyPr>
            <a:normAutofit/>
          </a:bodyPr>
          <a:lstStyle/>
          <a:p>
            <a:r>
              <a:rPr lang="en-US" dirty="0"/>
              <a:t>Luke 6:32-36</a:t>
            </a:r>
            <a:endParaRPr lang="en-GB" dirty="0"/>
          </a:p>
        </p:txBody>
      </p:sp>
      <p:sp>
        <p:nvSpPr>
          <p:cNvPr id="3" name="Content Placeholder 2">
            <a:extLst>
              <a:ext uri="{FF2B5EF4-FFF2-40B4-BE49-F238E27FC236}">
                <a16:creationId xmlns:a16="http://schemas.microsoft.com/office/drawing/2014/main" id="{7328ED7D-8C76-B414-4428-06FCFF216AA1}"/>
              </a:ext>
            </a:extLst>
          </p:cNvPr>
          <p:cNvSpPr>
            <a:spLocks noGrp="1"/>
          </p:cNvSpPr>
          <p:nvPr>
            <p:ph idx="1"/>
          </p:nvPr>
        </p:nvSpPr>
        <p:spPr>
          <a:xfrm>
            <a:off x="952501" y="2890883"/>
            <a:ext cx="5631492" cy="3009380"/>
          </a:xfrm>
        </p:spPr>
        <p:txBody>
          <a:bodyPr>
            <a:normAutofit/>
          </a:bodyPr>
          <a:lstStyle/>
          <a:p>
            <a:pPr>
              <a:lnSpc>
                <a:spcPct val="110000"/>
              </a:lnSpc>
            </a:pPr>
            <a:r>
              <a:rPr lang="en-US" sz="1500" b="1" i="0" baseline="30000">
                <a:effectLst/>
              </a:rPr>
              <a:t>32 </a:t>
            </a:r>
            <a:r>
              <a:rPr lang="en-US" sz="1500" b="0" i="0">
                <a:effectLst/>
              </a:rPr>
              <a:t>“If you love those who love you, what credit is that to you? Even sinners love those who love them. </a:t>
            </a:r>
            <a:r>
              <a:rPr lang="en-US" sz="1500" b="1" i="0" baseline="30000">
                <a:effectLst/>
              </a:rPr>
              <a:t>33 </a:t>
            </a:r>
            <a:r>
              <a:rPr lang="en-US" sz="1500" b="0" i="0">
                <a:effectLst/>
              </a:rPr>
              <a:t>And if you do good to those who are good to you, what credit is that to you? Even sinners do that. </a:t>
            </a:r>
            <a:r>
              <a:rPr lang="en-US" sz="1500" b="1" i="0" baseline="30000">
                <a:effectLst/>
              </a:rPr>
              <a:t>34 </a:t>
            </a:r>
            <a:r>
              <a:rPr lang="en-US" sz="1500" b="0" i="0">
                <a:effectLst/>
              </a:rPr>
              <a:t>And if you lend to those from whom you expect repayment, what credit is that to you? Even sinners lend to sinners, expecting to be repaid in full. </a:t>
            </a:r>
            <a:r>
              <a:rPr lang="en-US" sz="1500" b="1" i="0" baseline="30000">
                <a:effectLst/>
              </a:rPr>
              <a:t>35 </a:t>
            </a:r>
            <a:r>
              <a:rPr lang="en-US" sz="1500" b="0" i="0">
                <a:effectLst/>
              </a:rPr>
              <a:t>But love your enemies, do good to them, and lend to them without expecting to get anything back. Then your reward will be great, and you will be children of the Most High, because he is kind to the ungrateful and wicked. </a:t>
            </a:r>
            <a:r>
              <a:rPr lang="en-US" sz="1500" b="1" i="0" baseline="30000">
                <a:effectLst/>
              </a:rPr>
              <a:t>36 </a:t>
            </a:r>
            <a:r>
              <a:rPr lang="en-US" sz="1500" b="0" i="0">
                <a:effectLst/>
              </a:rPr>
              <a:t>Be merciful, just as your Father is merciful.</a:t>
            </a:r>
            <a:endParaRPr lang="en-GB" sz="1500"/>
          </a:p>
        </p:txBody>
      </p:sp>
      <p:sp>
        <p:nvSpPr>
          <p:cNvPr id="9" name="Date Placeholder 12">
            <a:extLst>
              <a:ext uri="{FF2B5EF4-FFF2-40B4-BE49-F238E27FC236}">
                <a16:creationId xmlns:a16="http://schemas.microsoft.com/office/drawing/2014/main" id="{8FF23D78-716C-1D34-DB64-3583BD870439}"/>
              </a:ext>
            </a:extLst>
          </p:cNvPr>
          <p:cNvSpPr>
            <a:spLocks noGrp="1"/>
          </p:cNvSpPr>
          <p:nvPr>
            <p:ph type="dt" sz="half" idx="10"/>
          </p:nvPr>
        </p:nvSpPr>
        <p:spPr>
          <a:xfrm>
            <a:off x="847726" y="6199188"/>
            <a:ext cx="2743200" cy="365125"/>
          </a:xfrm>
        </p:spPr>
        <p:txBody>
          <a:bodyPr/>
          <a:lstStyle/>
          <a:p>
            <a:pPr>
              <a:spcAft>
                <a:spcPts val="600"/>
              </a:spcAft>
            </a:pPr>
            <a:fld id="{91037E52-4969-4342-96C8-37ABBE71CC28}" type="datetime1">
              <a:rPr lang="en-US" smtClean="0"/>
              <a:pPr>
                <a:spcAft>
                  <a:spcPts val="600"/>
                </a:spcAft>
              </a:pPr>
              <a:t>9/4/2023</a:t>
            </a:fld>
            <a:endParaRPr lang="en-US"/>
          </a:p>
        </p:txBody>
      </p:sp>
      <p:sp>
        <p:nvSpPr>
          <p:cNvPr id="11" name="Footer Placeholder 13">
            <a:extLst>
              <a:ext uri="{FF2B5EF4-FFF2-40B4-BE49-F238E27FC236}">
                <a16:creationId xmlns:a16="http://schemas.microsoft.com/office/drawing/2014/main" id="{AF66203B-A673-7E0E-5F12-DD51272377AF}"/>
              </a:ext>
            </a:extLst>
          </p:cNvPr>
          <p:cNvSpPr>
            <a:spLocks noGrp="1"/>
          </p:cNvSpPr>
          <p:nvPr>
            <p:ph type="ftr" sz="quarter" idx="11"/>
          </p:nvPr>
        </p:nvSpPr>
        <p:spPr>
          <a:xfrm>
            <a:off x="7286625" y="6199188"/>
            <a:ext cx="3409951" cy="365125"/>
          </a:xfrm>
        </p:spPr>
        <p:txBody>
          <a:bodyPr/>
          <a:lstStyle/>
          <a:p>
            <a:pPr>
              <a:spcAft>
                <a:spcPts val="600"/>
              </a:spcAft>
            </a:pPr>
            <a:r>
              <a:rPr lang="en-US"/>
              <a:t>Sample Footer Text</a:t>
            </a:r>
          </a:p>
        </p:txBody>
      </p:sp>
      <p:sp>
        <p:nvSpPr>
          <p:cNvPr id="13" name="Slide Number Placeholder 14">
            <a:extLst>
              <a:ext uri="{FF2B5EF4-FFF2-40B4-BE49-F238E27FC236}">
                <a16:creationId xmlns:a16="http://schemas.microsoft.com/office/drawing/2014/main" id="{F56182AA-A724-809C-012E-85E453D9859E}"/>
              </a:ext>
            </a:extLst>
          </p:cNvPr>
          <p:cNvSpPr>
            <a:spLocks noGrp="1"/>
          </p:cNvSpPr>
          <p:nvPr>
            <p:ph type="sldNum" sz="quarter" idx="12"/>
          </p:nvPr>
        </p:nvSpPr>
        <p:spPr>
          <a:xfrm>
            <a:off x="10728107" y="6199188"/>
            <a:ext cx="619125" cy="365125"/>
          </a:xfrm>
        </p:spPr>
        <p:txBody>
          <a:bodyPr/>
          <a:lstStyle/>
          <a:p>
            <a:pPr>
              <a:spcAft>
                <a:spcPts val="600"/>
              </a:spcAft>
            </a:pPr>
            <a:fld id="{1437450A-6C25-4B4D-B27D-E1E9B2CE4682}" type="slidenum">
              <a:rPr lang="en-US" smtClean="0"/>
              <a:pPr>
                <a:spcAft>
                  <a:spcPts val="600"/>
                </a:spcAft>
              </a:pPr>
              <a:t>4</a:t>
            </a:fld>
            <a:endParaRPr lang="en-US"/>
          </a:p>
        </p:txBody>
      </p:sp>
    </p:spTree>
    <p:extLst>
      <p:ext uri="{BB962C8B-B14F-4D97-AF65-F5344CB8AC3E}">
        <p14:creationId xmlns:p14="http://schemas.microsoft.com/office/powerpoint/2010/main" val="82780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3508-A849-10AF-1158-A1F008F649B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DCB2674-48B4-32FC-70F7-45125DA24AA1}"/>
              </a:ext>
            </a:extLst>
          </p:cNvPr>
          <p:cNvSpPr>
            <a:spLocks noGrp="1"/>
          </p:cNvSpPr>
          <p:nvPr>
            <p:ph idx="1"/>
          </p:nvPr>
        </p:nvSpPr>
        <p:spPr>
          <a:xfrm>
            <a:off x="1295400" y="1607344"/>
            <a:ext cx="9601200" cy="3643312"/>
          </a:xfrm>
        </p:spPr>
        <p:txBody>
          <a:bodyPr/>
          <a:lstStyle/>
          <a:p>
            <a:pPr marL="0" indent="0">
              <a:buNone/>
            </a:pPr>
            <a:r>
              <a:rPr lang="en-US" dirty="0"/>
              <a:t>D</a:t>
            </a:r>
            <a:r>
              <a:rPr lang="en-GB" dirty="0"/>
              <a:t>ear Lord, </a:t>
            </a:r>
          </a:p>
          <a:p>
            <a:pPr marL="0" indent="0">
              <a:buNone/>
            </a:pPr>
            <a:r>
              <a:rPr lang="en-GB" dirty="0"/>
              <a:t>We ask for guidance and wisdom as we think about what you are teaching us through the reading today. </a:t>
            </a:r>
          </a:p>
          <a:p>
            <a:pPr marL="0" indent="0">
              <a:buNone/>
            </a:pPr>
            <a:r>
              <a:rPr lang="en-GB" dirty="0"/>
              <a:t>We ask you give us the strength to love our enemies and pray for those who mistreat us. May we never seek revenge or hold the grudges but instead extend our kindness to all we encounter. </a:t>
            </a:r>
          </a:p>
          <a:p>
            <a:pPr marL="0" indent="0">
              <a:buNone/>
            </a:pPr>
            <a:r>
              <a:rPr lang="en-GB" dirty="0"/>
              <a:t>We thank you for showing us how Jesus lived so we can follow his love and obedience and follow in his footsteps. </a:t>
            </a:r>
          </a:p>
          <a:p>
            <a:pPr marL="0" indent="0">
              <a:buNone/>
            </a:pPr>
            <a:r>
              <a:rPr lang="en-GB" dirty="0"/>
              <a:t>Amen</a:t>
            </a:r>
          </a:p>
        </p:txBody>
      </p:sp>
    </p:spTree>
    <p:extLst>
      <p:ext uri="{BB962C8B-B14F-4D97-AF65-F5344CB8AC3E}">
        <p14:creationId xmlns:p14="http://schemas.microsoft.com/office/powerpoint/2010/main" val="177592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0BD2-10B8-B31B-7CBB-2DB5EC3C7EA4}"/>
              </a:ext>
            </a:extLst>
          </p:cNvPr>
          <p:cNvSpPr>
            <a:spLocks noGrp="1"/>
          </p:cNvSpPr>
          <p:nvPr>
            <p:ph type="title"/>
          </p:nvPr>
        </p:nvSpPr>
        <p:spPr/>
        <p:txBody>
          <a:bodyPr/>
          <a:lstStyle/>
          <a:p>
            <a:r>
              <a:rPr lang="en-GB" dirty="0"/>
              <a:t>Together we say the Lords Prayer.</a:t>
            </a:r>
            <a:br>
              <a:rPr lang="en-GB" dirty="0"/>
            </a:br>
            <a:endParaRPr lang="en-GB" dirty="0"/>
          </a:p>
        </p:txBody>
      </p:sp>
      <p:sp>
        <p:nvSpPr>
          <p:cNvPr id="3" name="Content Placeholder 2">
            <a:extLst>
              <a:ext uri="{FF2B5EF4-FFF2-40B4-BE49-F238E27FC236}">
                <a16:creationId xmlns:a16="http://schemas.microsoft.com/office/drawing/2014/main" id="{CA3F188E-538D-7BAB-5AD1-77936B077BFF}"/>
              </a:ext>
            </a:extLst>
          </p:cNvPr>
          <p:cNvSpPr>
            <a:spLocks noGrp="1"/>
          </p:cNvSpPr>
          <p:nvPr>
            <p:ph idx="1"/>
          </p:nvPr>
        </p:nvSpPr>
        <p:spPr/>
        <p:txBody>
          <a:bodyPr/>
          <a:lstStyle/>
          <a:p>
            <a:pPr marL="0" indent="0">
              <a:buNone/>
            </a:pPr>
            <a:r>
              <a:rPr lang="en-US" dirty="0"/>
              <a:t>Our Father, who art in heaven, hallowed be thy name, thy kingdom come, thy will be done on earth as it is in heaven. Give us this day our daily bread and forgive us our trespasses as we forgive those who trespass against us, and lead us not into temptation but deliver us from evil.</a:t>
            </a:r>
          </a:p>
          <a:p>
            <a:pPr marL="0" indent="0">
              <a:buNone/>
            </a:pPr>
            <a:r>
              <a:rPr lang="en-US" dirty="0"/>
              <a:t> Amen.</a:t>
            </a:r>
          </a:p>
          <a:p>
            <a:pPr marL="0" indent="0">
              <a:buNone/>
            </a:pPr>
            <a:endParaRPr lang="en-US" dirty="0"/>
          </a:p>
          <a:p>
            <a:pPr marL="0" indent="0">
              <a:buNone/>
            </a:pPr>
            <a:r>
              <a:rPr lang="en-US" dirty="0"/>
              <a:t>Sign of the Cross</a:t>
            </a:r>
          </a:p>
        </p:txBody>
      </p:sp>
    </p:spTree>
    <p:extLst>
      <p:ext uri="{BB962C8B-B14F-4D97-AF65-F5344CB8AC3E}">
        <p14:creationId xmlns:p14="http://schemas.microsoft.com/office/powerpoint/2010/main" val="205790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A31384CA-BBDF-78EA-C1B6-7C26234E0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Rectangle 1032">
            <a:extLst>
              <a:ext uri="{FF2B5EF4-FFF2-40B4-BE49-F238E27FC236}">
                <a16:creationId xmlns:a16="http://schemas.microsoft.com/office/drawing/2014/main" id="{97081EE3-B6BE-9584-F5AF-E5F6484DA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t John Henry Newman School | Galliford Try">
            <a:extLst>
              <a:ext uri="{FF2B5EF4-FFF2-40B4-BE49-F238E27FC236}">
                <a16:creationId xmlns:a16="http://schemas.microsoft.com/office/drawing/2014/main" id="{DA7705C7-1B52-9A51-A4E1-AD9CF19A40DC}"/>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6667"/>
          <a:stretch/>
        </p:blipFill>
        <p:spPr bwMode="auto">
          <a:xfrm>
            <a:off x="2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41A03FE5-7938-1573-2D18-E168CC7C0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6782305" y="952500"/>
            <a:ext cx="4457195"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0" y="1451087"/>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31003D-C104-462B-A9F3-AB3B501B72D5}"/>
              </a:ext>
            </a:extLst>
          </p:cNvPr>
          <p:cNvSpPr>
            <a:spLocks noGrp="1"/>
          </p:cNvSpPr>
          <p:nvPr>
            <p:ph type="ctrTitle"/>
          </p:nvPr>
        </p:nvSpPr>
        <p:spPr>
          <a:xfrm>
            <a:off x="7123799" y="2033018"/>
            <a:ext cx="4115702" cy="2116348"/>
          </a:xfrm>
          <a:noFill/>
        </p:spPr>
        <p:txBody>
          <a:bodyPr anchor="ctr">
            <a:normAutofit/>
          </a:bodyPr>
          <a:lstStyle/>
          <a:p>
            <a:pPr algn="r"/>
            <a:r>
              <a:rPr lang="en-US" sz="4000" b="1" dirty="0">
                <a:solidFill>
                  <a:srgbClr val="FFFFFF"/>
                </a:solidFill>
              </a:rPr>
              <a:t>The Way</a:t>
            </a:r>
            <a:br>
              <a:rPr lang="en-US" dirty="0">
                <a:solidFill>
                  <a:srgbClr val="FFFFFF"/>
                </a:solidFill>
              </a:rPr>
            </a:br>
            <a:endParaRPr lang="en-GB" dirty="0">
              <a:solidFill>
                <a:srgbClr val="FFFFFF"/>
              </a:solidFill>
            </a:endParaRPr>
          </a:p>
        </p:txBody>
      </p:sp>
      <p:sp>
        <p:nvSpPr>
          <p:cNvPr id="3" name="Subtitle 2">
            <a:extLst>
              <a:ext uri="{FF2B5EF4-FFF2-40B4-BE49-F238E27FC236}">
                <a16:creationId xmlns:a16="http://schemas.microsoft.com/office/drawing/2014/main" id="{74BD9CDA-21CD-4316-9AAE-8F96865B5A41}"/>
              </a:ext>
            </a:extLst>
          </p:cNvPr>
          <p:cNvSpPr>
            <a:spLocks noGrp="1"/>
          </p:cNvSpPr>
          <p:nvPr>
            <p:ph type="subTitle" idx="1"/>
          </p:nvPr>
        </p:nvSpPr>
        <p:spPr>
          <a:xfrm>
            <a:off x="7375713" y="4497355"/>
            <a:ext cx="3354752" cy="945063"/>
          </a:xfrm>
          <a:noFill/>
        </p:spPr>
        <p:txBody>
          <a:bodyPr anchor="b">
            <a:normAutofit/>
          </a:bodyPr>
          <a:lstStyle/>
          <a:p>
            <a:pPr algn="r"/>
            <a:r>
              <a:rPr lang="en-US" sz="2000" dirty="0">
                <a:solidFill>
                  <a:srgbClr val="FFFFFF"/>
                </a:solidFill>
              </a:rPr>
              <a:t>11</a:t>
            </a:r>
            <a:r>
              <a:rPr lang="en-US" sz="2000" baseline="30000" dirty="0">
                <a:solidFill>
                  <a:srgbClr val="FFFFFF"/>
                </a:solidFill>
              </a:rPr>
              <a:t>th</a:t>
            </a:r>
            <a:r>
              <a:rPr lang="en-US" sz="2000" dirty="0">
                <a:solidFill>
                  <a:srgbClr val="FFFFFF"/>
                </a:solidFill>
              </a:rPr>
              <a:t> September 2023</a:t>
            </a:r>
            <a:endParaRPr lang="en-GB" sz="2000" dirty="0">
              <a:solidFill>
                <a:srgbClr val="FFFFFF"/>
              </a:solidFill>
            </a:endParaRPr>
          </a:p>
        </p:txBody>
      </p:sp>
      <p:sp>
        <p:nvSpPr>
          <p:cNvPr id="4" name="TextBox 3">
            <a:extLst>
              <a:ext uri="{FF2B5EF4-FFF2-40B4-BE49-F238E27FC236}">
                <a16:creationId xmlns:a16="http://schemas.microsoft.com/office/drawing/2014/main" id="{786BEF5D-5F60-C92D-A65B-104829FA0FC7}"/>
              </a:ext>
            </a:extLst>
          </p:cNvPr>
          <p:cNvSpPr txBox="1"/>
          <p:nvPr/>
        </p:nvSpPr>
        <p:spPr>
          <a:xfrm>
            <a:off x="278296" y="5711687"/>
            <a:ext cx="2107095" cy="461665"/>
          </a:xfrm>
          <a:prstGeom prst="rect">
            <a:avLst/>
          </a:prstGeom>
          <a:noFill/>
        </p:spPr>
        <p:txBody>
          <a:bodyPr wrap="square" rtlCol="0">
            <a:spAutoFit/>
          </a:bodyPr>
          <a:lstStyle/>
          <a:p>
            <a:r>
              <a:rPr lang="en-US" sz="2400" dirty="0">
                <a:solidFill>
                  <a:schemeClr val="bg1"/>
                </a:solidFill>
              </a:rPr>
              <a:t>Day 2</a:t>
            </a:r>
            <a:endParaRPr lang="en-GB" sz="2400" dirty="0">
              <a:solidFill>
                <a:schemeClr val="bg1"/>
              </a:solidFill>
            </a:endParaRPr>
          </a:p>
        </p:txBody>
      </p:sp>
    </p:spTree>
    <p:extLst>
      <p:ext uri="{BB962C8B-B14F-4D97-AF65-F5344CB8AC3E}">
        <p14:creationId xmlns:p14="http://schemas.microsoft.com/office/powerpoint/2010/main" val="8432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7FC7-B697-0CB7-8E4C-5502C314082D}"/>
              </a:ext>
            </a:extLst>
          </p:cNvPr>
          <p:cNvSpPr>
            <a:spLocks noGrp="1"/>
          </p:cNvSpPr>
          <p:nvPr>
            <p:ph type="title"/>
          </p:nvPr>
        </p:nvSpPr>
        <p:spPr/>
        <p:txBody>
          <a:bodyPr/>
          <a:lstStyle/>
          <a:p>
            <a:r>
              <a:rPr lang="en-US" dirty="0"/>
              <a:t>Sign of the Cross</a:t>
            </a:r>
            <a:endParaRPr lang="en-GB" dirty="0"/>
          </a:p>
        </p:txBody>
      </p:sp>
      <p:sp>
        <p:nvSpPr>
          <p:cNvPr id="3" name="Content Placeholder 2">
            <a:extLst>
              <a:ext uri="{FF2B5EF4-FFF2-40B4-BE49-F238E27FC236}">
                <a16:creationId xmlns:a16="http://schemas.microsoft.com/office/drawing/2014/main" id="{2073CCBD-ACA5-172B-9E05-3844477B6189}"/>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79778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5DE0-9540-E338-9EC5-EFC48723A684}"/>
              </a:ext>
            </a:extLst>
          </p:cNvPr>
          <p:cNvSpPr>
            <a:spLocks noGrp="1"/>
          </p:cNvSpPr>
          <p:nvPr>
            <p:ph type="title"/>
          </p:nvPr>
        </p:nvSpPr>
        <p:spPr/>
        <p:txBody>
          <a:bodyPr/>
          <a:lstStyle/>
          <a:p>
            <a:r>
              <a:rPr lang="en-US" dirty="0"/>
              <a:t>Luke 6:32-36</a:t>
            </a:r>
            <a:endParaRPr lang="en-GB" dirty="0"/>
          </a:p>
        </p:txBody>
      </p:sp>
      <p:sp>
        <p:nvSpPr>
          <p:cNvPr id="3" name="Content Placeholder 2">
            <a:extLst>
              <a:ext uri="{FF2B5EF4-FFF2-40B4-BE49-F238E27FC236}">
                <a16:creationId xmlns:a16="http://schemas.microsoft.com/office/drawing/2014/main" id="{DB028AD9-2F1B-E306-401A-2FB994D59D46}"/>
              </a:ext>
            </a:extLst>
          </p:cNvPr>
          <p:cNvSpPr>
            <a:spLocks noGrp="1"/>
          </p:cNvSpPr>
          <p:nvPr>
            <p:ph idx="1"/>
          </p:nvPr>
        </p:nvSpPr>
        <p:spPr/>
        <p:txBody>
          <a:bodyPr/>
          <a:lstStyle/>
          <a:p>
            <a:r>
              <a:rPr lang="en-US" dirty="0"/>
              <a:t>Using the passage we listened to yesterday read through the following reflection. </a:t>
            </a:r>
          </a:p>
          <a:p>
            <a:r>
              <a:rPr lang="en-US" dirty="0"/>
              <a:t>Then, in silence, think about the answers to the questions. </a:t>
            </a:r>
          </a:p>
          <a:p>
            <a:r>
              <a:rPr lang="en-US" dirty="0"/>
              <a:t>When ready, share some answers as a class</a:t>
            </a:r>
          </a:p>
          <a:p>
            <a:pPr lvl="1"/>
            <a:r>
              <a:rPr lang="en-US" dirty="0"/>
              <a:t>Remember to be respectful to your peers’ answers. This is a time to understand others and listen. </a:t>
            </a:r>
          </a:p>
        </p:txBody>
      </p:sp>
    </p:spTree>
    <p:extLst>
      <p:ext uri="{BB962C8B-B14F-4D97-AF65-F5344CB8AC3E}">
        <p14:creationId xmlns:p14="http://schemas.microsoft.com/office/powerpoint/2010/main" val="165769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oiseVTI">
  <a:themeElements>
    <a:clrScheme name="Poise">
      <a:dk1>
        <a:sysClr val="windowText" lastClr="000000"/>
      </a:dk1>
      <a:lt1>
        <a:sysClr val="window" lastClr="FFFFFF"/>
      </a:lt1>
      <a:dk2>
        <a:srgbClr val="403739"/>
      </a:dk2>
      <a:lt2>
        <a:srgbClr val="F4E9E6"/>
      </a:lt2>
      <a:accent1>
        <a:srgbClr val="B18083"/>
      </a:accent1>
      <a:accent2>
        <a:srgbClr val="C17A69"/>
      </a:accent2>
      <a:accent3>
        <a:srgbClr val="CE9573"/>
      </a:accent3>
      <a:accent4>
        <a:srgbClr val="82907A"/>
      </a:accent4>
      <a:accent5>
        <a:srgbClr val="9A9966"/>
      </a:accent5>
      <a:accent6>
        <a:srgbClr val="AB9955"/>
      </a:accent6>
      <a:hlink>
        <a:srgbClr val="A97979"/>
      </a:hlink>
      <a:folHlink>
        <a:srgbClr val="BB7563"/>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2BDDB17E8E2643AFDB9B9E8B5EF163" ma:contentTypeVersion="0" ma:contentTypeDescription="Create a new document." ma:contentTypeScope="" ma:versionID="1012f5f2714650175bb966fabc79c57f">
  <xsd:schema xmlns:xsd="http://www.w3.org/2001/XMLSchema" xmlns:xs="http://www.w3.org/2001/XMLSchema" xmlns:p="http://schemas.microsoft.com/office/2006/metadata/properties" targetNamespace="http://schemas.microsoft.com/office/2006/metadata/properties" ma:root="true" ma:fieldsID="08845509635f7ec61bdc6247b8e171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384859-398D-44F8-895A-CD3BC99A2D5E}">
  <ds:schemaRefs>
    <ds:schemaRef ds:uri="http://schemas.microsoft.com/sharepoint/v3/contenttype/forms"/>
  </ds:schemaRefs>
</ds:datastoreItem>
</file>

<file path=customXml/itemProps2.xml><?xml version="1.0" encoding="utf-8"?>
<ds:datastoreItem xmlns:ds="http://schemas.openxmlformats.org/officeDocument/2006/customXml" ds:itemID="{1937DDB9-32FA-4560-BB36-47AEBA8694E4}">
  <ds:schemaRefs>
    <ds:schemaRef ds:uri="http://purl.org/dc/elements/1.1/"/>
    <ds:schemaRef ds:uri="http://www.w3.org/XML/1998/namespace"/>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BE56EB9-4B89-4971-A6B9-735A47037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38807</TotalTime>
  <Words>1714</Words>
  <Application>Microsoft Office PowerPoint</Application>
  <PresentationFormat>Widescreen</PresentationFormat>
  <Paragraphs>105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Goudy Old Style</vt:lpstr>
      <vt:lpstr>Museo-Sans</vt:lpstr>
      <vt:lpstr>Söhne</vt:lpstr>
      <vt:lpstr>Univers Light</vt:lpstr>
      <vt:lpstr>PoiseVTI</vt:lpstr>
      <vt:lpstr>The Way </vt:lpstr>
      <vt:lpstr>Lectio Divina – Holy reading </vt:lpstr>
      <vt:lpstr>Sign of the cross</vt:lpstr>
      <vt:lpstr>Luke 6:32-36</vt:lpstr>
      <vt:lpstr>PowerPoint Presentation</vt:lpstr>
      <vt:lpstr>Together we say the Lords Prayer. </vt:lpstr>
      <vt:lpstr>The Way </vt:lpstr>
      <vt:lpstr>Sign of the Cross</vt:lpstr>
      <vt:lpstr>Luke 6:32-36</vt:lpstr>
      <vt:lpstr>Reflection</vt:lpstr>
      <vt:lpstr>Personal reflection </vt:lpstr>
      <vt:lpstr>PowerPoint Presentation</vt:lpstr>
      <vt:lpstr>The Way </vt:lpstr>
      <vt:lpstr>Way to pray </vt:lpstr>
      <vt:lpstr>Rosary week 1</vt:lpstr>
      <vt:lpstr>Sign of the Cross</vt:lpstr>
      <vt:lpstr>Our Father</vt:lpstr>
      <vt:lpstr>Hail Mary (we say this 10 times) </vt:lpstr>
      <vt:lpstr>Glory Be</vt:lpstr>
      <vt:lpstr>The Way </vt:lpstr>
      <vt:lpstr>Saint of the day </vt:lpstr>
      <vt:lpstr>Saint Maximillian Kolbe</vt:lpstr>
      <vt:lpstr>PowerPoint Presentation</vt:lpstr>
      <vt:lpstr>We are all called to be saints- pope Francis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Mackay</dc:creator>
  <cp:lastModifiedBy>Emily Lowrey</cp:lastModifiedBy>
  <cp:revision>34</cp:revision>
  <dcterms:created xsi:type="dcterms:W3CDTF">2023-03-30T10:21:03Z</dcterms:created>
  <dcterms:modified xsi:type="dcterms:W3CDTF">2023-09-04T19:40:44Z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0x010100062BDDB17E8E2643AFDB9B9E8B5EF163</vt:lpwstr>
  </property>
</Properties>
</file>