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7" r:id="rId5"/>
    <p:sldId id="278" r:id="rId6"/>
    <p:sldId id="279" r:id="rId7"/>
    <p:sldId id="280" r:id="rId8"/>
    <p:sldId id="281" r:id="rId9"/>
    <p:sldId id="282" r:id="rId10"/>
    <p:sldId id="268" r:id="rId11"/>
    <p:sldId id="260" r:id="rId12"/>
    <p:sldId id="258" r:id="rId13"/>
    <p:sldId id="263" r:id="rId14"/>
    <p:sldId id="283" r:id="rId15"/>
    <p:sldId id="261" r:id="rId16"/>
    <p:sldId id="262" r:id="rId17"/>
    <p:sldId id="264" r:id="rId18"/>
    <p:sldId id="265" r:id="rId19"/>
    <p:sldId id="266" r:id="rId20"/>
    <p:sldId id="267" r:id="rId21"/>
    <p:sldId id="269" r:id="rId22"/>
    <p:sldId id="276" r:id="rId23"/>
    <p:sldId id="270" r:id="rId24"/>
    <p:sldId id="271"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62CC1-0487-B4B7-230B-CEDCBCA8B27D}" v="282" dt="2026-02-11T17:37:30.736"/>
    <p1510:client id="{F2D3D769-5BA4-4589-9F1D-ADD899EA5566}" v="1" dt="2026-02-11T19:45:51.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Cookson" userId="29ba2793-c9ef-4003-9b7e-facda9a133e7" providerId="ADAL" clId="{0DA2E970-89DA-48B9-A23E-802246F44E63}"/>
    <pc:docChg chg="undo custSel modSld sldOrd">
      <pc:chgData name="Michael Cookson" userId="29ba2793-c9ef-4003-9b7e-facda9a133e7" providerId="ADAL" clId="{0DA2E970-89DA-48B9-A23E-802246F44E63}" dt="2026-02-12T15:51:08.628" v="180"/>
      <pc:docMkLst>
        <pc:docMk/>
      </pc:docMkLst>
      <pc:sldChg chg="modSp mod">
        <pc:chgData name="Michael Cookson" userId="29ba2793-c9ef-4003-9b7e-facda9a133e7" providerId="ADAL" clId="{0DA2E970-89DA-48B9-A23E-802246F44E63}" dt="2026-02-11T19:45:52.487" v="175" actId="20577"/>
        <pc:sldMkLst>
          <pc:docMk/>
          <pc:sldMk cId="40677338" sldId="260"/>
        </pc:sldMkLst>
        <pc:spChg chg="mod">
          <ac:chgData name="Michael Cookson" userId="29ba2793-c9ef-4003-9b7e-facda9a133e7" providerId="ADAL" clId="{0DA2E970-89DA-48B9-A23E-802246F44E63}" dt="2026-02-11T19:45:52.487" v="175" actId="20577"/>
          <ac:spMkLst>
            <pc:docMk/>
            <pc:sldMk cId="40677338" sldId="260"/>
            <ac:spMk id="3" creationId="{D007AF1B-4A7F-29C7-A1FE-0F0D2863B5D6}"/>
          </ac:spMkLst>
        </pc:spChg>
      </pc:sldChg>
      <pc:sldChg chg="ord">
        <pc:chgData name="Michael Cookson" userId="29ba2793-c9ef-4003-9b7e-facda9a133e7" providerId="ADAL" clId="{0DA2E970-89DA-48B9-A23E-802246F44E63}" dt="2026-02-12T15:50:59.013" v="178" actId="20578"/>
        <pc:sldMkLst>
          <pc:docMk/>
          <pc:sldMk cId="2564668975" sldId="265"/>
        </pc:sldMkLst>
      </pc:sldChg>
      <pc:sldChg chg="ord">
        <pc:chgData name="Michael Cookson" userId="29ba2793-c9ef-4003-9b7e-facda9a133e7" providerId="ADAL" clId="{0DA2E970-89DA-48B9-A23E-802246F44E63}" dt="2026-02-12T15:51:08.628" v="180"/>
        <pc:sldMkLst>
          <pc:docMk/>
          <pc:sldMk cId="1585797789" sldId="268"/>
        </pc:sldMkLst>
      </pc:sldChg>
      <pc:sldChg chg="modSp mod">
        <pc:chgData name="Michael Cookson" userId="29ba2793-c9ef-4003-9b7e-facda9a133e7" providerId="ADAL" clId="{0DA2E970-89DA-48B9-A23E-802246F44E63}" dt="2026-02-09T16:18:02.700" v="141" actId="255"/>
        <pc:sldMkLst>
          <pc:docMk/>
          <pc:sldMk cId="582694539" sldId="278"/>
        </pc:sldMkLst>
        <pc:spChg chg="mod">
          <ac:chgData name="Michael Cookson" userId="29ba2793-c9ef-4003-9b7e-facda9a133e7" providerId="ADAL" clId="{0DA2E970-89DA-48B9-A23E-802246F44E63}" dt="2026-02-09T16:18:02.700" v="141" actId="255"/>
          <ac:spMkLst>
            <pc:docMk/>
            <pc:sldMk cId="582694539" sldId="278"/>
            <ac:spMk id="2" creationId="{E931B505-18F7-5DFE-003C-A5B41769113B}"/>
          </ac:spMkLst>
        </pc:spChg>
      </pc:sldChg>
      <pc:sldChg chg="modSp mod">
        <pc:chgData name="Michael Cookson" userId="29ba2793-c9ef-4003-9b7e-facda9a133e7" providerId="ADAL" clId="{0DA2E970-89DA-48B9-A23E-802246F44E63}" dt="2026-02-11T19:43:47.799" v="161" actId="20577"/>
        <pc:sldMkLst>
          <pc:docMk/>
          <pc:sldMk cId="2394419994" sldId="280"/>
        </pc:sldMkLst>
        <pc:spChg chg="mod">
          <ac:chgData name="Michael Cookson" userId="29ba2793-c9ef-4003-9b7e-facda9a133e7" providerId="ADAL" clId="{0DA2E970-89DA-48B9-A23E-802246F44E63}" dt="2026-02-11T19:43:47.799" v="161" actId="20577"/>
          <ac:spMkLst>
            <pc:docMk/>
            <pc:sldMk cId="2394419994" sldId="280"/>
            <ac:spMk id="3" creationId="{D2975E68-C9F3-8D18-181E-545B39361EF7}"/>
          </ac:spMkLst>
        </pc:spChg>
      </pc:sldChg>
    </pc:docChg>
  </pc:docChgLst>
  <pc:docChgLst>
    <pc:chgData name="Heather Herring" userId="S::heatherherring@newman.cumbria.sch.uk::41257672-3177-4c85-8e59-7bcfe7442b9c" providerId="AD" clId="Web-{DD162CC1-0487-B4B7-230B-CEDCBCA8B27D}"/>
    <pc:docChg chg="modSld">
      <pc:chgData name="Heather Herring" userId="S::heatherherring@newman.cumbria.sch.uk::41257672-3177-4c85-8e59-7bcfe7442b9c" providerId="AD" clId="Web-{DD162CC1-0487-B4B7-230B-CEDCBCA8B27D}" dt="2026-02-11T17:37:30.736" v="281" actId="20577"/>
      <pc:docMkLst>
        <pc:docMk/>
      </pc:docMkLst>
      <pc:sldChg chg="addSp delSp modSp">
        <pc:chgData name="Heather Herring" userId="S::heatherherring@newman.cumbria.sch.uk::41257672-3177-4c85-8e59-7bcfe7442b9c" providerId="AD" clId="Web-{DD162CC1-0487-B4B7-230B-CEDCBCA8B27D}" dt="2026-02-11T17:37:30.736" v="281" actId="20577"/>
        <pc:sldMkLst>
          <pc:docMk/>
          <pc:sldMk cId="1597270097" sldId="270"/>
        </pc:sldMkLst>
        <pc:spChg chg="mod">
          <ac:chgData name="Heather Herring" userId="S::heatherherring@newman.cumbria.sch.uk::41257672-3177-4c85-8e59-7bcfe7442b9c" providerId="AD" clId="Web-{DD162CC1-0487-B4B7-230B-CEDCBCA8B27D}" dt="2026-02-11T17:13:30.966" v="143" actId="1076"/>
          <ac:spMkLst>
            <pc:docMk/>
            <pc:sldMk cId="1597270097" sldId="270"/>
            <ac:spMk id="2" creationId="{38C2FF56-B11D-C47B-100C-5175C41A1474}"/>
          </ac:spMkLst>
        </pc:spChg>
        <pc:spChg chg="mod">
          <ac:chgData name="Heather Herring" userId="S::heatherherring@newman.cumbria.sch.uk::41257672-3177-4c85-8e59-7bcfe7442b9c" providerId="AD" clId="Web-{DD162CC1-0487-B4B7-230B-CEDCBCA8B27D}" dt="2026-02-11T17:37:30.736" v="281" actId="20577"/>
          <ac:spMkLst>
            <pc:docMk/>
            <pc:sldMk cId="1597270097" sldId="270"/>
            <ac:spMk id="3" creationId="{D421B274-DECA-D213-2F25-F810D854ADC9}"/>
          </ac:spMkLst>
        </pc:spChg>
        <pc:spChg chg="add">
          <ac:chgData name="Heather Herring" userId="S::heatherherring@newman.cumbria.sch.uk::41257672-3177-4c85-8e59-7bcfe7442b9c" providerId="AD" clId="Web-{DD162CC1-0487-B4B7-230B-CEDCBCA8B27D}" dt="2026-02-11T17:35:34.110" v="248"/>
          <ac:spMkLst>
            <pc:docMk/>
            <pc:sldMk cId="1597270097" sldId="270"/>
            <ac:spMk id="7" creationId="{2BCD0AA9-3FF7-A999-4FC4-F00E1EF48995}"/>
          </ac:spMkLst>
        </pc:spChg>
        <pc:picChg chg="add mod modCrop">
          <ac:chgData name="Heather Herring" userId="S::heatherherring@newman.cumbria.sch.uk::41257672-3177-4c85-8e59-7bcfe7442b9c" providerId="AD" clId="Web-{DD162CC1-0487-B4B7-230B-CEDCBCA8B27D}" dt="2026-02-11T17:35:42.438" v="249" actId="14100"/>
          <ac:picMkLst>
            <pc:docMk/>
            <pc:sldMk cId="1597270097" sldId="270"/>
            <ac:picMk id="4" creationId="{3105F3B8-D0A3-9D45-EB43-60D536CBDFD2}"/>
          </ac:picMkLst>
        </pc:picChg>
        <pc:picChg chg="del">
          <ac:chgData name="Heather Herring" userId="S::heatherherring@newman.cumbria.sch.uk::41257672-3177-4c85-8e59-7bcfe7442b9c" providerId="AD" clId="Web-{DD162CC1-0487-B4B7-230B-CEDCBCA8B27D}" dt="2026-02-11T17:11:31.764" v="0"/>
          <ac:picMkLst>
            <pc:docMk/>
            <pc:sldMk cId="1597270097" sldId="270"/>
            <ac:picMk id="5" creationId="{7F20FA1C-20EC-9DF5-C32E-CC0C907D58DB}"/>
          </ac:picMkLst>
        </pc:picChg>
      </pc:sldChg>
      <pc:sldChg chg="modSp">
        <pc:chgData name="Heather Herring" userId="S::heatherherring@newman.cumbria.sch.uk::41257672-3177-4c85-8e59-7bcfe7442b9c" providerId="AD" clId="Web-{DD162CC1-0487-B4B7-230B-CEDCBCA8B27D}" dt="2026-02-11T17:31:29.419" v="198" actId="20577"/>
        <pc:sldMkLst>
          <pc:docMk/>
          <pc:sldMk cId="545804858" sldId="271"/>
        </pc:sldMkLst>
        <pc:spChg chg="mod">
          <ac:chgData name="Heather Herring" userId="S::heatherherring@newman.cumbria.sch.uk::41257672-3177-4c85-8e59-7bcfe7442b9c" providerId="AD" clId="Web-{DD162CC1-0487-B4B7-230B-CEDCBCA8B27D}" dt="2026-02-11T17:31:29.419" v="198" actId="20577"/>
          <ac:spMkLst>
            <pc:docMk/>
            <pc:sldMk cId="545804858" sldId="271"/>
            <ac:spMk id="3" creationId="{917AB298-639F-A2F2-756D-47E26C8DF205}"/>
          </ac:spMkLst>
        </pc:spChg>
      </pc:sldChg>
    </pc:docChg>
  </pc:docChgLst>
  <pc:docChgLst>
    <pc:chgData name="Sophie Hannan" userId="S::shannan@newman.cumbria.sch.uk::50532c74-4ec6-4b40-8311-a3d018f7ef5d" providerId="AD" clId="Web-{48A6F714-7A8A-7FC5-FAB3-8450CB573904}"/>
    <pc:docChg chg="modSld">
      <pc:chgData name="Sophie Hannan" userId="S::shannan@newman.cumbria.sch.uk::50532c74-4ec6-4b40-8311-a3d018f7ef5d" providerId="AD" clId="Web-{48A6F714-7A8A-7FC5-FAB3-8450CB573904}" dt="2026-02-02T11:09:32.495" v="101" actId="20577"/>
      <pc:docMkLst>
        <pc:docMk/>
      </pc:docMkLst>
      <pc:sldChg chg="modSp">
        <pc:chgData name="Sophie Hannan" userId="S::shannan@newman.cumbria.sch.uk::50532c74-4ec6-4b40-8311-a3d018f7ef5d" providerId="AD" clId="Web-{48A6F714-7A8A-7FC5-FAB3-8450CB573904}" dt="2026-02-02T11:09:32.495" v="101" actId="20577"/>
        <pc:sldMkLst>
          <pc:docMk/>
          <pc:sldMk cId="2862936480" sldId="261"/>
        </pc:sldMkLst>
        <pc:spChg chg="mod">
          <ac:chgData name="Sophie Hannan" userId="S::shannan@newman.cumbria.sch.uk::50532c74-4ec6-4b40-8311-a3d018f7ef5d" providerId="AD" clId="Web-{48A6F714-7A8A-7FC5-FAB3-8450CB573904}" dt="2026-02-02T11:09:32.495" v="101" actId="20577"/>
          <ac:spMkLst>
            <pc:docMk/>
            <pc:sldMk cId="2862936480" sldId="261"/>
            <ac:spMk id="3" creationId="{E5DBC6E3-5E40-56D6-E40A-64EBBB3339E3}"/>
          </ac:spMkLst>
        </pc:spChg>
      </pc:sldChg>
    </pc:docChg>
  </pc:docChgLst>
  <pc:docChgLst>
    <pc:chgData name="Jackie McEwan" userId="S::jmcewan@newman.cumbria.sch.uk::37b9cc52-3248-474c-992d-f28bfd7f1f01" providerId="AD" clId="Web-{6020EC40-0E94-9607-C9BB-53E1E914807A}"/>
    <pc:docChg chg="modSld">
      <pc:chgData name="Jackie McEwan" userId="S::jmcewan@newman.cumbria.sch.uk::37b9cc52-3248-474c-992d-f28bfd7f1f01" providerId="AD" clId="Web-{6020EC40-0E94-9607-C9BB-53E1E914807A}" dt="2026-02-02T10:52:03.297" v="6" actId="20577"/>
      <pc:docMkLst>
        <pc:docMk/>
      </pc:docMkLst>
      <pc:sldChg chg="modSp">
        <pc:chgData name="Jackie McEwan" userId="S::jmcewan@newman.cumbria.sch.uk::37b9cc52-3248-474c-992d-f28bfd7f1f01" providerId="AD" clId="Web-{6020EC40-0E94-9607-C9BB-53E1E914807A}" dt="2026-02-02T10:52:03.297" v="6" actId="20577"/>
        <pc:sldMkLst>
          <pc:docMk/>
          <pc:sldMk cId="3768028982" sldId="262"/>
        </pc:sldMkLst>
        <pc:spChg chg="mod">
          <ac:chgData name="Jackie McEwan" userId="S::jmcewan@newman.cumbria.sch.uk::37b9cc52-3248-474c-992d-f28bfd7f1f01" providerId="AD" clId="Web-{6020EC40-0E94-9607-C9BB-53E1E914807A}" dt="2026-02-02T10:52:03.297" v="6" actId="20577"/>
          <ac:spMkLst>
            <pc:docMk/>
            <pc:sldMk cId="3768028982" sldId="262"/>
            <ac:spMk id="3" creationId="{7CED9D96-F99C-A89B-4D43-BEA62199EB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F57DC-271F-4DD5-9950-D30CE5193ADE}" type="datetimeFigureOut">
              <a:rPr lang="en-GB" smtClean="0"/>
              <a:t>12/02/2026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0281D-3F2D-434F-BAB9-FFD1A4EB5929}" type="slidenum">
              <a:rPr lang="en-GB" smtClean="0"/>
              <a:t>‹#›</a:t>
            </a:fld>
            <a:endParaRPr lang="en-GB"/>
          </a:p>
        </p:txBody>
      </p:sp>
    </p:spTree>
    <p:extLst>
      <p:ext uri="{BB962C8B-B14F-4D97-AF65-F5344CB8AC3E}">
        <p14:creationId xmlns:p14="http://schemas.microsoft.com/office/powerpoint/2010/main" val="211548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E883D4-2311-4CEF-8218-D2C8CCC5D9A2}" type="slidenum">
              <a:rPr lang="en-GB" smtClean="0"/>
              <a:t>1</a:t>
            </a:fld>
            <a:endParaRPr lang="en-GB"/>
          </a:p>
        </p:txBody>
      </p:sp>
    </p:spTree>
    <p:extLst>
      <p:ext uri="{BB962C8B-B14F-4D97-AF65-F5344CB8AC3E}">
        <p14:creationId xmlns:p14="http://schemas.microsoft.com/office/powerpoint/2010/main" val="3871147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FC82-7F69-4C71-36E5-1F33BAAB63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F5B3FF-E284-226E-789C-987244CADC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40CD70-184D-06A1-2DB2-7A1BCC901B10}"/>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31CFFF1F-5FD4-F5E7-13C7-1AF2BCA0E1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E32A1-68A9-C873-112C-6760D1874EF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412628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B24E-66BA-7816-6A66-CABED59AC5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DA33A1-7757-C4B3-176D-D9E26FEB15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9DD63F-0303-4B9D-498B-7F5B59C682AC}"/>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4A830CC6-2411-6530-C721-17AF469FA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9E04A-A079-EAD4-8338-95E399115717}"/>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945621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03CF-CEC9-CD73-4227-DEF3C0B4C5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9BC3680-B177-871F-0800-D9E3EEB55D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538A6-B4A0-75B0-C837-5D3331D72842}"/>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24D5A369-3DF8-1520-C6B3-CE57034729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A6864-7D99-EE90-4AFE-B3A64323CED0}"/>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403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DB0D6-3A7A-0440-438D-616CE0EDE2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39F126-93D5-1A90-BB76-68FEEE9B55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8BF526-578D-9DF5-144D-EB187296A8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5CE1F95-2C92-B82D-7F68-09F7038572B2}"/>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6" name="Footer Placeholder 5">
            <a:extLst>
              <a:ext uri="{FF2B5EF4-FFF2-40B4-BE49-F238E27FC236}">
                <a16:creationId xmlns:a16="http://schemas.microsoft.com/office/drawing/2014/main" id="{39ED66AE-4754-295D-978D-B3D3B26BA0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5BED2D-D4ED-AB2C-3626-405443506A2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0110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621D-D023-01A8-D687-F5016CD3BF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EA150A-607B-9568-41C2-BFB116F45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6F4FED-BCC1-7D0C-AE03-8131A9E7AA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87594F-1DFB-F1D4-7089-C7F224325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5D101D-D91B-B863-241A-F1859D2C25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25948F-3E26-62D1-1B56-AED4A69BA514}"/>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8" name="Footer Placeholder 7">
            <a:extLst>
              <a:ext uri="{FF2B5EF4-FFF2-40B4-BE49-F238E27FC236}">
                <a16:creationId xmlns:a16="http://schemas.microsoft.com/office/drawing/2014/main" id="{8ACFC663-72BD-D99A-186A-EA945E0059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BAC50E-AEE9-988E-211A-E624EDC38435}"/>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313840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4DEB-B4B4-E838-EF83-9DC7EC4D76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16A7B13-D34A-F74F-F373-654ADD8FD515}"/>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4" name="Footer Placeholder 3">
            <a:extLst>
              <a:ext uri="{FF2B5EF4-FFF2-40B4-BE49-F238E27FC236}">
                <a16:creationId xmlns:a16="http://schemas.microsoft.com/office/drawing/2014/main" id="{B58A2FD5-F190-E4FA-1CB4-F90C24FF88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60DB0F-716A-7B1C-8760-8FA551616D1F}"/>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379703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3E0E0D-F158-CD6A-62B3-DED809AF6B8E}"/>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3" name="Footer Placeholder 2">
            <a:extLst>
              <a:ext uri="{FF2B5EF4-FFF2-40B4-BE49-F238E27FC236}">
                <a16:creationId xmlns:a16="http://schemas.microsoft.com/office/drawing/2014/main" id="{1A57A1AD-F52F-D1F2-3724-AEFD3CE5C4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58F2F4-3E26-B249-9BA1-D9700A52FC0C}"/>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78233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5F9F-62B9-4484-9D6B-E51F0E9B7B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826AD5-C90D-1C21-2422-3F89DFD62D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C34AAD3-8BFD-CB2C-BA7D-CE4158979E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DFD02D-0677-597A-23E1-B2CCBC47C28B}"/>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6" name="Footer Placeholder 5">
            <a:extLst>
              <a:ext uri="{FF2B5EF4-FFF2-40B4-BE49-F238E27FC236}">
                <a16:creationId xmlns:a16="http://schemas.microsoft.com/office/drawing/2014/main" id="{DF32C8FF-8243-BC83-C39F-84DC6C368F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3EEAD2-215A-19EB-6ED6-5B5946467381}"/>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2429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0EDC2-A607-B6AC-E3A4-9E79681DBA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C3073A-2DB3-25C2-87EF-289B79573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795C75D-F058-B126-ADD7-C8FD56A09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1A86C6-B985-B418-9F38-F05DC1390866}"/>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6" name="Footer Placeholder 5">
            <a:extLst>
              <a:ext uri="{FF2B5EF4-FFF2-40B4-BE49-F238E27FC236}">
                <a16:creationId xmlns:a16="http://schemas.microsoft.com/office/drawing/2014/main" id="{667A7EF2-D25A-B83A-CD4E-61DF371995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CF46A9-651F-5115-CDD8-45E4C0DD6450}"/>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505427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94C5-D30D-0EB5-04E7-C2A3D26431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370758-7625-9CF6-8668-7C9395EC1A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594857-BD70-04B8-8BC6-0178398D4FEB}"/>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4B58A7C6-22DD-D435-4543-B3C2F8A266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C47C5A-E3A4-45C9-504C-14521D0895C9}"/>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575688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50CB45-3C3D-F754-22F5-51966A611D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47F872-4D47-42A1-3325-B39FECF37A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819858-A970-B6DE-2187-9B2B8EA2E7E2}"/>
              </a:ext>
            </a:extLst>
          </p:cNvPr>
          <p:cNvSpPr>
            <a:spLocks noGrp="1"/>
          </p:cNvSpPr>
          <p:nvPr>
            <p:ph type="dt" sz="half" idx="10"/>
          </p:nvPr>
        </p:nvSpPr>
        <p:spPr/>
        <p:txBody>
          <a:body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0D5E312C-D991-83FF-6FF6-F99BBAAE0B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F28C55-23AB-6DF2-E3DC-FE45B8B708E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10815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AEBF4C-C5FB-56B9-B858-1F93388560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3699C3-0E54-DF58-BA5A-876276855B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A78801-D4D8-E3A1-C277-E0A051256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6C42F-EE1B-47C1-A716-4248C4F20478}" type="datetimeFigureOut">
              <a:rPr lang="en-GB" smtClean="0"/>
              <a:t>12/02/2026</a:t>
            </a:fld>
            <a:endParaRPr lang="en-GB"/>
          </a:p>
        </p:txBody>
      </p:sp>
      <p:sp>
        <p:nvSpPr>
          <p:cNvPr id="5" name="Footer Placeholder 4">
            <a:extLst>
              <a:ext uri="{FF2B5EF4-FFF2-40B4-BE49-F238E27FC236}">
                <a16:creationId xmlns:a16="http://schemas.microsoft.com/office/drawing/2014/main" id="{FAAD29BB-1687-E8D2-C1BB-49E0915C6C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B7AA4E9-1BAB-FE95-D109-A05164F5B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31121E-7E18-4009-9840-00090BBEA537}" type="slidenum">
              <a:rPr lang="en-GB" smtClean="0"/>
              <a:t>‹#›</a:t>
            </a:fld>
            <a:endParaRPr lang="en-GB"/>
          </a:p>
        </p:txBody>
      </p:sp>
    </p:spTree>
    <p:extLst>
      <p:ext uri="{BB962C8B-B14F-4D97-AF65-F5344CB8AC3E}">
        <p14:creationId xmlns:p14="http://schemas.microsoft.com/office/powerpoint/2010/main" val="3613151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bc.co.uk/bitesize/articles/zn3497h#zq2nf82"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c/StBedesBlackburnRE" TargetMode="External"/><Relationship Id="rId3" Type="http://schemas.openxmlformats.org/officeDocument/2006/relationships/hyperlink" Target="https://www.tiktok.com/@gcsereligion" TargetMode="External"/><Relationship Id="rId7" Type="http://schemas.openxmlformats.org/officeDocument/2006/relationships/hyperlink" Target="https://www.youtube.com/results?search_query=mingerism" TargetMode="External"/><Relationship Id="rId2" Type="http://schemas.openxmlformats.org/officeDocument/2006/relationships/hyperlink" Target="https://open.spotify.com/show/16dO2bh2jKJuaqc7EE3xVw?scrlybrkr=33913eea" TargetMode="External"/><Relationship Id="rId1" Type="http://schemas.openxmlformats.org/officeDocument/2006/relationships/slideLayout" Target="../slideLayouts/slideLayout2.xml"/><Relationship Id="rId6" Type="http://schemas.openxmlformats.org/officeDocument/2006/relationships/hyperlink" Target="https://www.revisely.com/gcse/religious-studies/edexcel" TargetMode="External"/><Relationship Id="rId5" Type="http://schemas.openxmlformats.org/officeDocument/2006/relationships/hyperlink" Target="https://www.tiktok.com/@nataliezadrima" TargetMode="External"/><Relationship Id="rId10" Type="http://schemas.openxmlformats.org/officeDocument/2006/relationships/image" Target="../media/image1.png"/><Relationship Id="rId4" Type="http://schemas.openxmlformats.org/officeDocument/2006/relationships/hyperlink" Target="https://www.tiktok.com/@mrs.dawson.re" TargetMode="External"/><Relationship Id="rId9" Type="http://schemas.openxmlformats.org/officeDocument/2006/relationships/hyperlink" Target="https://www.bbc.co.uk/bitesize/examspecs/zm9pd6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1stclassmaths.com/" TargetMode="External"/><Relationship Id="rId2" Type="http://schemas.openxmlformats.org/officeDocument/2006/relationships/hyperlink" Target="http://www.mathsgenie.co.uk/"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www.hannahkettlemaths.co.uk/" TargetMode="External"/><Relationship Id="rId4" Type="http://schemas.openxmlformats.org/officeDocument/2006/relationships/hyperlink" Target="http://www.onmath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qa.org.uk/subjects/english/gcse/english-8700/assessment-resourc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qualifications.pearson.com/en/qualifications/edexcel-gcses/english-literature-2015.coursematerials.html#filterQuery=Pearson-UK:Category%2FExam-material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athttps/www.focuselearning.co.uk/u/32876/nxezbedbfedCBAyDpBrseAsACApxtbzby" TargetMode="External"/><Relationship Id="rId3" Type="http://schemas.openxmlformats.org/officeDocument/2006/relationships/hyperlink" Target="https://cognitoedu.org/" TargetMode="External"/><Relationship Id="rId7" Type="http://schemas.openxmlformats.org/officeDocument/2006/relationships/hyperlink" Target="https://studyrocket.co.uk/" TargetMode="External"/><Relationship Id="rId2" Type="http://schemas.openxmlformats.org/officeDocument/2006/relationships/hyperlink" Target="https://padlet.com/kathrynnichol/newman-science-hub-y5q75z373i4x9pg2" TargetMode="External"/><Relationship Id="rId1" Type="http://schemas.openxmlformats.org/officeDocument/2006/relationships/slideLayout" Target="../slideLayouts/slideLayout2.xml"/><Relationship Id="rId6" Type="http://schemas.openxmlformats.org/officeDocument/2006/relationships/hyperlink" Target="https://www.physicsandmathstutor.com/chemistry-revision/gcse-aqa/" TargetMode="External"/><Relationship Id="rId11" Type="http://schemas.openxmlformats.org/officeDocument/2006/relationships/image" Target="../media/image1.png"/><Relationship Id="rId5" Type="http://schemas.openxmlformats.org/officeDocument/2006/relationships/hyperlink" Target="https://www.primrosekitten.com/?srsltid=AfmBOopTywzfmvMM1Tnlwv4Faw6TMmejSVwnFB27cpd_Hv1Xfkjsaqd9" TargetMode="External"/><Relationship Id="rId10" Type="http://schemas.openxmlformats.org/officeDocument/2006/relationships/image" Target="../media/image9.png"/><Relationship Id="rId4" Type="http://schemas.openxmlformats.org/officeDocument/2006/relationships/hyperlink" Target="https://continuityoak.org.uk/Lessons" TargetMode="External"/><Relationship Id="rId9" Type="http://schemas.openxmlformats.org/officeDocument/2006/relationships/hyperlink" Target="https://www.savemyexams.com/gc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internetgeography.net/gcse-geography-interactive-revision/" TargetMode="External"/><Relationship Id="rId2" Type="http://schemas.openxmlformats.org/officeDocument/2006/relationships/hyperlink" Target="https://www.physicsandmathstutor.com/geography-revision/gcse-aqa/"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s://quizlet.com/gb/content/gcse-history-revision" TargetMode="External"/><Relationship Id="rId2" Type="http://schemas.openxmlformats.org/officeDocument/2006/relationships/hyperlink" Target="https://www.bbc.co.uk/bitesize/examspecs/zxjk4j6"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qualifications.pearson.com/en/qualifications/btec-firsts/construction-and-the-built-environment-2013-nqf.coursematerials.html#%2FfilterQuery=category:Pearson-UK:Category%2FExternal-assessment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resource.download.wjec.co.uk/vtc/2015-16/15-16_22/website/eng/index.html" TargetMode="External"/><Relationship Id="rId2" Type="http://schemas.openxmlformats.org/officeDocument/2006/relationships/hyperlink" Target="https://resources.eduqas.co.uk/Pages/ResourceSingle.aspx?rIid=1289"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hyperlink" Target="https://members.gcsepod.com/content?subject_id=6022&amp;exam_board_id=1011" TargetMode="External"/><Relationship Id="rId2" Type="http://schemas.openxmlformats.org/officeDocument/2006/relationships/hyperlink" Target="https://theeverlearner.com/"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bbc.co.uk/bitesize/examspecs/zxbg39q"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duqas.co.uk/qualifications/level-12-vocational-award-in-hospitality-and-catering/#tab_keydocument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aqa.org.uk/subjects/design-and-technology/gcse/design-and-technology-8552/assessment-resources?f.Resource+type%7C6=Question+papers&amp;num_ranks=10&amp;sort=title&amp;secondaryResourceType=Question+papers" TargetMode="External"/><Relationship Id="rId2" Type="http://schemas.openxmlformats.org/officeDocument/2006/relationships/hyperlink" Target="https://www.bbc.co.uk/bitesize/examspecs/zby2bdm"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onjuguemos.com/activities/spanish/verb/1"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dvanced-ict.info/interactive/revision.html"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hyperlink" Target="https://erevision.uk/?scrlybrkr=fd1756fa" TargetMode="External"/><Relationship Id="rId2" Type="http://schemas.openxmlformats.org/officeDocument/2006/relationships/hyperlink" Target="https://www.youtube.com/playlist?list=PL3KFKOfmI1eChW_uH89bZRIeQyOWh7ONn"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playlist?list=PLp8BSCLLWBUA-4mj_vxoHdCkAQYth_PbR" TargetMode="External"/><Relationship Id="rId2" Type="http://schemas.openxmlformats.org/officeDocument/2006/relationships/hyperlink" Target="https://qualifications.pearson.com/en/qualifications/btec-tech-awards/health-and-social-care-2022.coursematerials.html#filterQuery=Pearson-UK:Category%2FExternal-assessments"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youtube.com/playlist?list=PLJl5rFr3KefC3J8eHvMJ87Ryu10uLKR5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B8E4-BA61-94F3-988A-32AECB1FE28F}"/>
              </a:ext>
            </a:extLst>
          </p:cNvPr>
          <p:cNvSpPr>
            <a:spLocks noGrp="1"/>
          </p:cNvSpPr>
          <p:nvPr>
            <p:ph type="ctrTitle"/>
          </p:nvPr>
        </p:nvSpPr>
        <p:spPr>
          <a:xfrm>
            <a:off x="751114" y="939800"/>
            <a:ext cx="10374086" cy="1476829"/>
          </a:xfrm>
        </p:spPr>
        <p:txBody>
          <a:bodyPr>
            <a:normAutofit/>
          </a:bodyPr>
          <a:lstStyle/>
          <a:p>
            <a:r>
              <a:rPr lang="en-GB" sz="4000" b="1"/>
              <a:t>Y11 Revision: Advice from your subject areas…</a:t>
            </a:r>
            <a:endParaRPr lang="en-GB" sz="4000"/>
          </a:p>
        </p:txBody>
      </p:sp>
      <p:pic>
        <p:nvPicPr>
          <p:cNvPr id="6" name="Picture 2" descr="Art - St John Henry Newman Catholic School">
            <a:extLst>
              <a:ext uri="{FF2B5EF4-FFF2-40B4-BE49-F238E27FC236}">
                <a16:creationId xmlns:a16="http://schemas.microsoft.com/office/drawing/2014/main" id="{5588FEFF-4BFE-F3D7-1299-74B5B8462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B5CF8AD-CC0D-6153-21F1-775BE78D4444}"/>
              </a:ext>
            </a:extLst>
          </p:cNvPr>
          <p:cNvSpPr txBox="1"/>
          <p:nvPr/>
        </p:nvSpPr>
        <p:spPr>
          <a:xfrm>
            <a:off x="1894114" y="2782669"/>
            <a:ext cx="8599714" cy="892552"/>
          </a:xfrm>
          <a:prstGeom prst="rect">
            <a:avLst/>
          </a:prstGeom>
          <a:noFill/>
        </p:spPr>
        <p:txBody>
          <a:bodyPr wrap="square">
            <a:spAutoFit/>
          </a:bodyPr>
          <a:lstStyle/>
          <a:p>
            <a:pPr algn="ctr"/>
            <a:r>
              <a:rPr lang="en-US" sz="2600"/>
              <a:t>"The harvest is plentiful, but the laborers are few.“</a:t>
            </a:r>
          </a:p>
          <a:p>
            <a:pPr algn="ctr"/>
            <a:r>
              <a:rPr lang="en-US" sz="2600"/>
              <a:t>(Matthew 9:37)</a:t>
            </a:r>
            <a:endParaRPr lang="en-GB" sz="2600"/>
          </a:p>
        </p:txBody>
      </p:sp>
    </p:spTree>
    <p:extLst>
      <p:ext uri="{BB962C8B-B14F-4D97-AF65-F5344CB8AC3E}">
        <p14:creationId xmlns:p14="http://schemas.microsoft.com/office/powerpoint/2010/main" val="410264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rt - St John Henry Newman Catholic School">
            <a:extLst>
              <a:ext uri="{FF2B5EF4-FFF2-40B4-BE49-F238E27FC236}">
                <a16:creationId xmlns:a16="http://schemas.microsoft.com/office/drawing/2014/main" id="{903C94E7-0E09-9800-4018-B6F7B882B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C5A8D0-993C-7D28-32D9-979035394E0E}"/>
              </a:ext>
            </a:extLst>
          </p:cNvPr>
          <p:cNvSpPr txBox="1"/>
          <p:nvPr/>
        </p:nvSpPr>
        <p:spPr>
          <a:xfrm>
            <a:off x="354798" y="354889"/>
            <a:ext cx="10025744" cy="707886"/>
          </a:xfrm>
          <a:prstGeom prst="rect">
            <a:avLst/>
          </a:prstGeom>
          <a:noFill/>
        </p:spPr>
        <p:txBody>
          <a:bodyPr wrap="square">
            <a:spAutoFit/>
          </a:bodyPr>
          <a:lstStyle/>
          <a:p>
            <a:r>
              <a:rPr lang="en-US" sz="4000" b="1"/>
              <a:t>Welcome to Your Y11 Revision Guide!</a:t>
            </a:r>
            <a:endParaRPr lang="en-US" sz="4000"/>
          </a:p>
        </p:txBody>
      </p:sp>
      <p:sp>
        <p:nvSpPr>
          <p:cNvPr id="2" name="TextBox 1">
            <a:extLst>
              <a:ext uri="{FF2B5EF4-FFF2-40B4-BE49-F238E27FC236}">
                <a16:creationId xmlns:a16="http://schemas.microsoft.com/office/drawing/2014/main" id="{E931B505-18F7-5DFE-003C-A5B41769113B}"/>
              </a:ext>
            </a:extLst>
          </p:cNvPr>
          <p:cNvSpPr txBox="1"/>
          <p:nvPr/>
        </p:nvSpPr>
        <p:spPr>
          <a:xfrm>
            <a:off x="607385" y="1925954"/>
            <a:ext cx="10977230" cy="3970318"/>
          </a:xfrm>
          <a:prstGeom prst="rect">
            <a:avLst/>
          </a:prstGeom>
          <a:noFill/>
        </p:spPr>
        <p:txBody>
          <a:bodyPr wrap="square">
            <a:spAutoFit/>
          </a:bodyPr>
          <a:lstStyle/>
          <a:p>
            <a:r>
              <a:rPr lang="en-US" sz="3600" dirty="0"/>
              <a:t>This guide has been created by your teachers to help you make the most of your revision. Inside, you’ll find expert guidance, carefully chosen resources, and proven strategies to strengthen your knowledge and build confidence ahead of your exams.</a:t>
            </a:r>
          </a:p>
          <a:p>
            <a:r>
              <a:rPr lang="en-US" sz="3600" dirty="0"/>
              <a:t>Remember to visit the </a:t>
            </a:r>
            <a:r>
              <a:rPr lang="en-US" sz="3600" b="1" dirty="0"/>
              <a:t>Revision Hub</a:t>
            </a:r>
            <a:r>
              <a:rPr lang="en-US" sz="3600" dirty="0"/>
              <a:t> on the school website to access a digital version with live hyperlinks.</a:t>
            </a:r>
          </a:p>
        </p:txBody>
      </p:sp>
    </p:spTree>
    <p:extLst>
      <p:ext uri="{BB962C8B-B14F-4D97-AF65-F5344CB8AC3E}">
        <p14:creationId xmlns:p14="http://schemas.microsoft.com/office/powerpoint/2010/main" val="582694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E78B-846D-7BBC-1ECD-F6E80E5605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C4535B-2EF2-6BD6-AB6B-A93E0B5AF73B}"/>
              </a:ext>
            </a:extLst>
          </p:cNvPr>
          <p:cNvSpPr txBox="1"/>
          <p:nvPr/>
        </p:nvSpPr>
        <p:spPr>
          <a:xfrm>
            <a:off x="319249" y="1023126"/>
            <a:ext cx="11663031" cy="5632311"/>
          </a:xfrm>
          <a:prstGeom prst="rect">
            <a:avLst/>
          </a:prstGeom>
          <a:noFill/>
        </p:spPr>
        <p:txBody>
          <a:bodyPr wrap="square">
            <a:spAutoFit/>
          </a:bodyPr>
          <a:lstStyle/>
          <a:p>
            <a:r>
              <a:rPr lang="en-US" sz="2400"/>
              <a:t>To revise successfully, use strategies that actively engage your brain:</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b="1"/>
              <a:t>Create a Revision Timetable</a:t>
            </a:r>
            <a:r>
              <a:rPr lang="en-US" sz="2400"/>
              <a:t> – Plan study sessions to cover all subjects and prevent last-minute cramming. </a:t>
            </a:r>
            <a:r>
              <a:rPr lang="en-US" sz="2400">
                <a:hlinkClick r:id="rId2"/>
              </a:rPr>
              <a:t>How do I make a revision timetable for my exams? - BBC Bitesize</a:t>
            </a:r>
            <a:endParaRPr lang="en-US" sz="2400" b="1"/>
          </a:p>
          <a:p>
            <a:pPr marL="342900" indent="-342900">
              <a:buFont typeface="Arial" panose="020B0604020202020204" pitchFamily="34" charset="0"/>
              <a:buChar char="•"/>
            </a:pPr>
            <a:r>
              <a:rPr lang="en-US" sz="2400" b="1"/>
              <a:t>Active Recall</a:t>
            </a:r>
            <a:r>
              <a:rPr lang="en-US" sz="2400"/>
              <a:t> – Test yourself regularly using flashcards, quizzes, or past paper questions.</a:t>
            </a:r>
          </a:p>
          <a:p>
            <a:pPr marL="342900" indent="-342900">
              <a:buFont typeface="Arial" panose="020B0604020202020204" pitchFamily="34" charset="0"/>
              <a:buChar char="•"/>
            </a:pPr>
            <a:r>
              <a:rPr lang="en-US" sz="2400" b="1"/>
              <a:t>Spaced Repetition</a:t>
            </a:r>
            <a:r>
              <a:rPr lang="en-US" sz="2400"/>
              <a:t> – Spread revision over time rather than cramming to retain information better.</a:t>
            </a:r>
          </a:p>
          <a:p>
            <a:pPr marL="342900" indent="-342900">
              <a:buFont typeface="Arial" panose="020B0604020202020204" pitchFamily="34" charset="0"/>
              <a:buChar char="•"/>
            </a:pPr>
            <a:r>
              <a:rPr lang="en-US" sz="2400" b="1"/>
              <a:t>Past Papers &amp; Mark Schemes</a:t>
            </a:r>
            <a:r>
              <a:rPr lang="en-US" sz="2400"/>
              <a:t> – Practice exam questions under timed conditions to refine your answers.</a:t>
            </a:r>
          </a:p>
          <a:p>
            <a:pPr marL="342900" indent="-342900">
              <a:buFont typeface="Arial" panose="020B0604020202020204" pitchFamily="34" charset="0"/>
              <a:buChar char="•"/>
            </a:pPr>
            <a:r>
              <a:rPr lang="en-US" sz="2400" b="1"/>
              <a:t>Mind Maps &amp; Summaries</a:t>
            </a:r>
            <a:r>
              <a:rPr lang="en-US" sz="2400"/>
              <a:t> – Condense key information into diagrams and bullet points.</a:t>
            </a:r>
          </a:p>
          <a:p>
            <a:pPr marL="342900" indent="-342900">
              <a:buFont typeface="Arial" panose="020B0604020202020204" pitchFamily="34" charset="0"/>
              <a:buChar char="•"/>
            </a:pPr>
            <a:r>
              <a:rPr lang="en-US" sz="2400" b="1"/>
              <a:t>Teach Someone Else</a:t>
            </a:r>
            <a:r>
              <a:rPr lang="en-US" sz="2400"/>
              <a:t> – Explaining a topic reinforces understanding and highlights gaps.</a:t>
            </a:r>
          </a:p>
        </p:txBody>
      </p:sp>
      <p:pic>
        <p:nvPicPr>
          <p:cNvPr id="4" name="Picture 2" descr="Art - St John Henry Newman Catholic School">
            <a:extLst>
              <a:ext uri="{FF2B5EF4-FFF2-40B4-BE49-F238E27FC236}">
                <a16:creationId xmlns:a16="http://schemas.microsoft.com/office/drawing/2014/main" id="{19EA52B5-084E-A8C0-C1B9-7A2F4532E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EF53E4-671D-FD2A-AF90-01F13743BBF3}"/>
              </a:ext>
            </a:extLst>
          </p:cNvPr>
          <p:cNvSpPr txBox="1"/>
          <p:nvPr/>
        </p:nvSpPr>
        <p:spPr>
          <a:xfrm>
            <a:off x="319249" y="330699"/>
            <a:ext cx="6096000" cy="707886"/>
          </a:xfrm>
          <a:prstGeom prst="rect">
            <a:avLst/>
          </a:prstGeom>
          <a:noFill/>
        </p:spPr>
        <p:txBody>
          <a:bodyPr wrap="square">
            <a:spAutoFit/>
          </a:bodyPr>
          <a:lstStyle/>
          <a:p>
            <a:r>
              <a:rPr lang="en-US" sz="4000" b="1"/>
              <a:t>How to Revise Effectively</a:t>
            </a:r>
          </a:p>
        </p:txBody>
      </p:sp>
    </p:spTree>
    <p:extLst>
      <p:ext uri="{BB962C8B-B14F-4D97-AF65-F5344CB8AC3E}">
        <p14:creationId xmlns:p14="http://schemas.microsoft.com/office/powerpoint/2010/main" val="80881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E973-3A68-0A7A-7019-0F3A9765F6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975E68-C9F3-8D18-181E-545B39361EF7}"/>
              </a:ext>
            </a:extLst>
          </p:cNvPr>
          <p:cNvSpPr txBox="1"/>
          <p:nvPr/>
        </p:nvSpPr>
        <p:spPr>
          <a:xfrm>
            <a:off x="560424" y="1675203"/>
            <a:ext cx="11421856" cy="5170646"/>
          </a:xfrm>
          <a:prstGeom prst="rect">
            <a:avLst/>
          </a:prstGeom>
          <a:noFill/>
        </p:spPr>
        <p:txBody>
          <a:bodyPr wrap="square">
            <a:spAutoFit/>
          </a:bodyPr>
          <a:lstStyle/>
          <a:p>
            <a:pPr algn="ctr"/>
            <a:endParaRPr lang="en-US" sz="2200" b="1" dirty="0"/>
          </a:p>
          <a:p>
            <a:r>
              <a:rPr lang="en-US" sz="2200" dirty="0" err="1"/>
              <a:t>GCSEPod</a:t>
            </a:r>
            <a:r>
              <a:rPr lang="en-US" sz="2200" dirty="0"/>
              <a:t> is a fantastic tool to support your studies with thousands of </a:t>
            </a:r>
          </a:p>
          <a:p>
            <a:r>
              <a:rPr lang="en-US" sz="2200" dirty="0"/>
              <a:t>expert-created ‘Pods’ (short videos). Here’s how you can use it effectively:</a:t>
            </a:r>
          </a:p>
          <a:p>
            <a:endParaRPr lang="en-US" sz="2200" dirty="0"/>
          </a:p>
          <a:p>
            <a:pPr marL="342900" indent="-342900">
              <a:buFont typeface="Arial" panose="020B0604020202020204" pitchFamily="34" charset="0"/>
              <a:buChar char="•"/>
            </a:pPr>
            <a:r>
              <a:rPr lang="en-US" sz="2200" b="1" dirty="0"/>
              <a:t>Watch Pods to Review Topics</a:t>
            </a:r>
            <a:r>
              <a:rPr lang="en-US" sz="2200" dirty="0"/>
              <a:t> – Reinforce learning with clear explanations.</a:t>
            </a:r>
          </a:p>
          <a:p>
            <a:pPr marL="342900" indent="-342900">
              <a:buFont typeface="Arial" panose="020B0604020202020204" pitchFamily="34" charset="0"/>
              <a:buChar char="•"/>
            </a:pPr>
            <a:r>
              <a:rPr lang="en-US" sz="2200" b="1" dirty="0"/>
              <a:t>Create Personal Playlists</a:t>
            </a:r>
            <a:r>
              <a:rPr lang="en-US" sz="2200" dirty="0"/>
              <a:t> – </a:t>
            </a:r>
            <a:r>
              <a:rPr lang="en-US" sz="2200" dirty="0" err="1"/>
              <a:t>Organise</a:t>
            </a:r>
            <a:r>
              <a:rPr lang="en-US" sz="2200" dirty="0"/>
              <a:t> Pods by subject or topic for targeted revision.</a:t>
            </a:r>
          </a:p>
          <a:p>
            <a:pPr marL="342900" indent="-342900">
              <a:buFont typeface="Arial" panose="020B0604020202020204" pitchFamily="34" charset="0"/>
              <a:buChar char="•"/>
            </a:pPr>
            <a:r>
              <a:rPr lang="en-US" sz="2200" b="1" dirty="0"/>
              <a:t>Check and Challenge </a:t>
            </a:r>
            <a:r>
              <a:rPr lang="en-US" sz="2200" dirty="0"/>
              <a:t>– Test yourself with multiple-choice questions to assess understanding.</a:t>
            </a:r>
          </a:p>
          <a:p>
            <a:pPr marL="342900" indent="-342900">
              <a:buFont typeface="Arial" panose="020B0604020202020204" pitchFamily="34" charset="0"/>
              <a:buChar char="•"/>
            </a:pPr>
            <a:r>
              <a:rPr lang="en-US" sz="2200" b="1" dirty="0"/>
              <a:t>Track Your Progress</a:t>
            </a:r>
            <a:r>
              <a:rPr lang="en-US" sz="2200" dirty="0"/>
              <a:t> – Identify areas for improvement and focus your revision where needed most.</a:t>
            </a:r>
          </a:p>
          <a:p>
            <a:pPr marL="342900" indent="-342900">
              <a:buFont typeface="Arial" panose="020B0604020202020204" pitchFamily="34" charset="0"/>
              <a:buChar char="•"/>
            </a:pPr>
            <a:r>
              <a:rPr lang="en-US" sz="2200" b="1" dirty="0"/>
              <a:t>Flashcards – </a:t>
            </a:r>
            <a:r>
              <a:rPr lang="en-US" sz="2200" dirty="0"/>
              <a:t>Use the content to create flashcards and test yourself regularly!</a:t>
            </a:r>
            <a:endParaRPr lang="en-US" sz="2200" b="1" dirty="0"/>
          </a:p>
          <a:p>
            <a:endParaRPr lang="en-US" sz="2200" dirty="0"/>
          </a:p>
          <a:p>
            <a:r>
              <a:rPr lang="en-US" sz="2200" dirty="0"/>
              <a:t>By combining all the strategies mentioned in this revision guide with high-quality resources like </a:t>
            </a:r>
            <a:r>
              <a:rPr lang="en-US" sz="2200" dirty="0" err="1"/>
              <a:t>GCSEPod</a:t>
            </a:r>
            <a:r>
              <a:rPr lang="en-US" sz="2200" dirty="0"/>
              <a:t>, you’ll be well on your way to exam success!</a:t>
            </a:r>
          </a:p>
          <a:p>
            <a:endParaRPr lang="en-US" sz="2200" dirty="0"/>
          </a:p>
        </p:txBody>
      </p:sp>
      <p:pic>
        <p:nvPicPr>
          <p:cNvPr id="4" name="Picture 2" descr="Art - St John Henry Newman Catholic School">
            <a:extLst>
              <a:ext uri="{FF2B5EF4-FFF2-40B4-BE49-F238E27FC236}">
                <a16:creationId xmlns:a16="http://schemas.microsoft.com/office/drawing/2014/main" id="{AE7630EB-4C6B-C5AB-1D95-4D99B8BC81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CSEPod - Fallibroome AcademyFallibroome Academy">
            <a:extLst>
              <a:ext uri="{FF2B5EF4-FFF2-40B4-BE49-F238E27FC236}">
                <a16:creationId xmlns:a16="http://schemas.microsoft.com/office/drawing/2014/main" id="{16D0336E-D76A-4C45-F8E7-15E39BA9E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296" y="136901"/>
            <a:ext cx="1501473" cy="16726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5DDDB5-6675-AAAB-122A-1C22B3A0691E}"/>
              </a:ext>
            </a:extLst>
          </p:cNvPr>
          <p:cNvSpPr txBox="1"/>
          <p:nvPr/>
        </p:nvSpPr>
        <p:spPr>
          <a:xfrm>
            <a:off x="2068285" y="419205"/>
            <a:ext cx="7064829" cy="1323439"/>
          </a:xfrm>
          <a:prstGeom prst="rect">
            <a:avLst/>
          </a:prstGeom>
          <a:noFill/>
        </p:spPr>
        <p:txBody>
          <a:bodyPr wrap="square">
            <a:spAutoFit/>
          </a:bodyPr>
          <a:lstStyle/>
          <a:p>
            <a:pPr algn="ctr"/>
            <a:r>
              <a:rPr lang="en-US" sz="4000" b="1"/>
              <a:t>Using </a:t>
            </a:r>
            <a:r>
              <a:rPr lang="en-US" sz="4000" b="1" err="1"/>
              <a:t>GCSEPod</a:t>
            </a:r>
            <a:r>
              <a:rPr lang="en-US" sz="4000" b="1"/>
              <a:t> to Enhance Your Revision</a:t>
            </a:r>
          </a:p>
        </p:txBody>
      </p:sp>
    </p:spTree>
    <p:extLst>
      <p:ext uri="{BB962C8B-B14F-4D97-AF65-F5344CB8AC3E}">
        <p14:creationId xmlns:p14="http://schemas.microsoft.com/office/powerpoint/2010/main" val="2394419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75782-CA69-C83C-3E27-7E827967584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A81969B-9841-8240-D78D-7D6A2A8E6779}"/>
              </a:ext>
            </a:extLst>
          </p:cNvPr>
          <p:cNvPicPr>
            <a:picLocks noChangeAspect="1"/>
          </p:cNvPicPr>
          <p:nvPr/>
        </p:nvPicPr>
        <p:blipFill>
          <a:blip r:embed="rId2"/>
          <a:stretch>
            <a:fillRect/>
          </a:stretch>
        </p:blipFill>
        <p:spPr>
          <a:xfrm rot="2106671">
            <a:off x="1188417" y="292831"/>
            <a:ext cx="1469571" cy="1469571"/>
          </a:xfrm>
          <a:prstGeom prst="rect">
            <a:avLst/>
          </a:prstGeom>
        </p:spPr>
      </p:pic>
      <p:pic>
        <p:nvPicPr>
          <p:cNvPr id="10" name="Picture 9">
            <a:extLst>
              <a:ext uri="{FF2B5EF4-FFF2-40B4-BE49-F238E27FC236}">
                <a16:creationId xmlns:a16="http://schemas.microsoft.com/office/drawing/2014/main" id="{1E03BDD3-C0D3-7310-FC33-AE5E6345FE90}"/>
              </a:ext>
            </a:extLst>
          </p:cNvPr>
          <p:cNvPicPr>
            <a:picLocks noChangeAspect="1"/>
          </p:cNvPicPr>
          <p:nvPr/>
        </p:nvPicPr>
        <p:blipFill>
          <a:blip r:embed="rId3"/>
          <a:stretch>
            <a:fillRect/>
          </a:stretch>
        </p:blipFill>
        <p:spPr>
          <a:xfrm>
            <a:off x="720808" y="239219"/>
            <a:ext cx="1469571" cy="1469571"/>
          </a:xfrm>
          <a:prstGeom prst="rect">
            <a:avLst/>
          </a:prstGeom>
        </p:spPr>
      </p:pic>
      <p:sp>
        <p:nvSpPr>
          <p:cNvPr id="3" name="TextBox 2">
            <a:extLst>
              <a:ext uri="{FF2B5EF4-FFF2-40B4-BE49-F238E27FC236}">
                <a16:creationId xmlns:a16="http://schemas.microsoft.com/office/drawing/2014/main" id="{3C924D0E-E5CA-0879-50F2-3E0885412DD2}"/>
              </a:ext>
            </a:extLst>
          </p:cNvPr>
          <p:cNvSpPr txBox="1"/>
          <p:nvPr/>
        </p:nvSpPr>
        <p:spPr>
          <a:xfrm>
            <a:off x="560424" y="1953230"/>
            <a:ext cx="11421856" cy="830997"/>
          </a:xfrm>
          <a:prstGeom prst="rect">
            <a:avLst/>
          </a:prstGeom>
          <a:noFill/>
        </p:spPr>
        <p:txBody>
          <a:bodyPr wrap="square">
            <a:spAutoFit/>
          </a:bodyPr>
          <a:lstStyle/>
          <a:p>
            <a:r>
              <a:rPr lang="en-US" sz="2400"/>
              <a:t>CGP revision guides are excellent tools for effective revision. They break down complex topics into clear, concise explanations with easy-to-understand language.</a:t>
            </a:r>
            <a:endParaRPr lang="en-US" sz="2200"/>
          </a:p>
        </p:txBody>
      </p:sp>
      <p:pic>
        <p:nvPicPr>
          <p:cNvPr id="4" name="Picture 2" descr="Art - St John Henry Newman Catholic School">
            <a:extLst>
              <a:ext uri="{FF2B5EF4-FFF2-40B4-BE49-F238E27FC236}">
                <a16:creationId xmlns:a16="http://schemas.microsoft.com/office/drawing/2014/main" id="{AE197492-F62D-C4DA-A4DE-118F478910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934123-E864-EB2B-AEAA-EF50EE880CDE}"/>
              </a:ext>
            </a:extLst>
          </p:cNvPr>
          <p:cNvSpPr txBox="1"/>
          <p:nvPr/>
        </p:nvSpPr>
        <p:spPr>
          <a:xfrm>
            <a:off x="2563585" y="349241"/>
            <a:ext cx="7064829" cy="1323439"/>
          </a:xfrm>
          <a:prstGeom prst="rect">
            <a:avLst/>
          </a:prstGeom>
          <a:noFill/>
        </p:spPr>
        <p:txBody>
          <a:bodyPr wrap="square">
            <a:spAutoFit/>
          </a:bodyPr>
          <a:lstStyle/>
          <a:p>
            <a:pPr algn="ctr"/>
            <a:r>
              <a:rPr lang="en-US" sz="4000" b="1"/>
              <a:t>Using Your CGP Revision Guides Effectively</a:t>
            </a:r>
          </a:p>
        </p:txBody>
      </p:sp>
      <p:sp>
        <p:nvSpPr>
          <p:cNvPr id="2" name="Rectangle 1">
            <a:extLst>
              <a:ext uri="{FF2B5EF4-FFF2-40B4-BE49-F238E27FC236}">
                <a16:creationId xmlns:a16="http://schemas.microsoft.com/office/drawing/2014/main" id="{65055177-72C7-DE65-F702-2DA870FE40FF}"/>
              </a:ext>
            </a:extLst>
          </p:cNvPr>
          <p:cNvSpPr>
            <a:spLocks noChangeArrowheads="1"/>
          </p:cNvSpPr>
          <p:nvPr/>
        </p:nvSpPr>
        <p:spPr bwMode="auto">
          <a:xfrm>
            <a:off x="560424" y="2796683"/>
            <a:ext cx="11234057"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rPr>
              <a:t>Here are some ways you can use CGP revision guides effectively for revision: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err="1">
                <a:ln>
                  <a:noFill/>
                </a:ln>
                <a:solidFill>
                  <a:schemeClr val="tx1"/>
                </a:solidFill>
                <a:effectLst/>
              </a:rPr>
              <a:t>Summarising</a:t>
            </a:r>
            <a:r>
              <a:rPr kumimoji="0" lang="en-US" altLang="en-US" sz="1800" b="1" i="0" u="none" strike="noStrike" cap="none" normalizeH="0" baseline="0">
                <a:ln>
                  <a:noFill/>
                </a:ln>
                <a:solidFill>
                  <a:schemeClr val="tx1"/>
                </a:solidFill>
                <a:effectLst/>
              </a:rPr>
              <a:t> Key Points</a:t>
            </a:r>
            <a:r>
              <a:rPr kumimoji="0" lang="en-US" altLang="en-US" sz="1800" b="0" i="0" u="none" strike="noStrike" cap="none" normalizeH="0" baseline="0">
                <a:ln>
                  <a:noFill/>
                </a:ln>
                <a:solidFill>
                  <a:schemeClr val="tx1"/>
                </a:solidFill>
                <a:effectLst/>
              </a:rPr>
              <a:t> – Read a section and create summary notes or mind maps to condense the information.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Active Recall</a:t>
            </a:r>
            <a:r>
              <a:rPr kumimoji="0" lang="en-US" altLang="en-US" sz="1800" b="0" i="0" u="none" strike="noStrike" cap="none" normalizeH="0" baseline="0">
                <a:ln>
                  <a:noFill/>
                </a:ln>
                <a:solidFill>
                  <a:schemeClr val="tx1"/>
                </a:solidFill>
                <a:effectLst/>
              </a:rPr>
              <a:t> – Cover the page and try to recall key facts, then check your answers.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Practice Questions</a:t>
            </a:r>
            <a:r>
              <a:rPr kumimoji="0" lang="en-US" altLang="en-US" sz="1800" b="0" i="0" u="none" strike="noStrike" cap="none" normalizeH="0" baseline="0">
                <a:ln>
                  <a:noFill/>
                </a:ln>
                <a:solidFill>
                  <a:schemeClr val="tx1"/>
                </a:solidFill>
                <a:effectLst/>
              </a:rPr>
              <a:t> – Use the end-of-topic questions to test understanding and improve exam technique.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Flashcards</a:t>
            </a:r>
            <a:r>
              <a:rPr kumimoji="0" lang="en-US" altLang="en-US" sz="1800" b="0" i="0" u="none" strike="noStrike" cap="none" normalizeH="0" baseline="0">
                <a:ln>
                  <a:noFill/>
                </a:ln>
                <a:solidFill>
                  <a:schemeClr val="tx1"/>
                </a:solidFill>
                <a:effectLst/>
              </a:rPr>
              <a:t> – Turn key facts and definitions into flashcards for quick revision.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Exam-style Questions</a:t>
            </a:r>
            <a:r>
              <a:rPr kumimoji="0" lang="en-US" altLang="en-US" sz="1800" b="0" i="0" u="none" strike="noStrike" cap="none" normalizeH="0" baseline="0">
                <a:ln>
                  <a:noFill/>
                </a:ln>
                <a:solidFill>
                  <a:schemeClr val="tx1"/>
                </a:solidFill>
                <a:effectLst/>
              </a:rPr>
              <a:t> – Work through past paper-style questions to get familiar with exam formats.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Teach Someone Else</a:t>
            </a:r>
            <a:r>
              <a:rPr kumimoji="0" lang="en-US" altLang="en-US" sz="1800" b="0" i="0" u="none" strike="noStrike" cap="none" normalizeH="0" baseline="0">
                <a:ln>
                  <a:noFill/>
                </a:ln>
                <a:solidFill>
                  <a:schemeClr val="tx1"/>
                </a:solidFill>
                <a:effectLst/>
              </a:rPr>
              <a:t> – Explain concepts to a friend or family member to reinforce learning.</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Highlighting &amp; Annotating</a:t>
            </a:r>
            <a:r>
              <a:rPr kumimoji="0" lang="en-US" altLang="en-US" sz="1800" b="0" i="0" u="none" strike="noStrike" cap="none" normalizeH="0" baseline="0">
                <a:ln>
                  <a:noFill/>
                </a:ln>
                <a:solidFill>
                  <a:schemeClr val="tx1"/>
                </a:solidFill>
                <a:effectLst/>
              </a:rPr>
              <a:t> – Use highlighters to mark key points and add your own notes.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a:ln>
                  <a:noFill/>
                </a:ln>
                <a:solidFill>
                  <a:schemeClr val="tx1"/>
                </a:solidFill>
                <a:effectLst/>
              </a:rPr>
              <a:t>Timed Revision Sessions</a:t>
            </a:r>
            <a:r>
              <a:rPr kumimoji="0" lang="en-US" altLang="en-US" sz="1800" b="0" i="0" u="none" strike="noStrike" cap="none" normalizeH="0" baseline="0">
                <a:ln>
                  <a:noFill/>
                </a:ln>
                <a:solidFill>
                  <a:schemeClr val="tx1"/>
                </a:solidFill>
                <a:effectLst/>
              </a:rPr>
              <a:t> – Set a timer to go through specific topics, ensuring efficient study.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rPr>
              <a:t>By combining these methods, you can make the most of your CGP guides and boost your revision</a:t>
            </a:r>
            <a:r>
              <a:rPr kumimoji="0" lang="en-US" altLang="en-US" sz="1800" b="0" i="0" u="none" strike="noStrike" cap="none" normalizeH="0" baseline="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09CAD825-864D-FA46-A508-CC5CDFEC6DAD}"/>
              </a:ext>
            </a:extLst>
          </p:cNvPr>
          <p:cNvPicPr>
            <a:picLocks noChangeAspect="1"/>
          </p:cNvPicPr>
          <p:nvPr/>
        </p:nvPicPr>
        <p:blipFill>
          <a:blip r:embed="rId5"/>
          <a:stretch>
            <a:fillRect/>
          </a:stretch>
        </p:blipFill>
        <p:spPr>
          <a:xfrm rot="20283947">
            <a:off x="221284" y="312284"/>
            <a:ext cx="1469571" cy="1469571"/>
          </a:xfrm>
          <a:prstGeom prst="rect">
            <a:avLst/>
          </a:prstGeom>
        </p:spPr>
      </p:pic>
    </p:spTree>
    <p:extLst>
      <p:ext uri="{BB962C8B-B14F-4D97-AF65-F5344CB8AC3E}">
        <p14:creationId xmlns:p14="http://schemas.microsoft.com/office/powerpoint/2010/main" val="333047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47964-3798-B2AD-3834-1914E91C4AE6}"/>
            </a:ext>
          </a:extLst>
        </p:cNvPr>
        <p:cNvGrpSpPr/>
        <p:nvPr/>
      </p:nvGrpSpPr>
      <p:grpSpPr>
        <a:xfrm>
          <a:off x="0" y="0"/>
          <a:ext cx="0" cy="0"/>
          <a:chOff x="0" y="0"/>
          <a:chExt cx="0" cy="0"/>
        </a:xfrm>
      </p:grpSpPr>
      <p:pic>
        <p:nvPicPr>
          <p:cNvPr id="4" name="Picture 2" descr="Art - St John Henry Newman Catholic School">
            <a:extLst>
              <a:ext uri="{FF2B5EF4-FFF2-40B4-BE49-F238E27FC236}">
                <a16:creationId xmlns:a16="http://schemas.microsoft.com/office/drawing/2014/main" id="{D7FE8617-A1D1-BEB6-86F6-5A252FFC78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9D18B8-3094-74A9-679E-7215D38C036E}"/>
              </a:ext>
            </a:extLst>
          </p:cNvPr>
          <p:cNvSpPr txBox="1"/>
          <p:nvPr/>
        </p:nvSpPr>
        <p:spPr>
          <a:xfrm>
            <a:off x="3298181" y="488096"/>
            <a:ext cx="4724592" cy="1323439"/>
          </a:xfrm>
          <a:prstGeom prst="rect">
            <a:avLst/>
          </a:prstGeom>
          <a:noFill/>
        </p:spPr>
        <p:txBody>
          <a:bodyPr wrap="square">
            <a:spAutoFit/>
          </a:bodyPr>
          <a:lstStyle/>
          <a:p>
            <a:pPr algn="ctr"/>
            <a:r>
              <a:rPr lang="en-US" sz="4000" b="1"/>
              <a:t>Using Past Papers Effectively</a:t>
            </a:r>
          </a:p>
        </p:txBody>
      </p:sp>
      <p:grpSp>
        <p:nvGrpSpPr>
          <p:cNvPr id="15" name="Group 14">
            <a:extLst>
              <a:ext uri="{FF2B5EF4-FFF2-40B4-BE49-F238E27FC236}">
                <a16:creationId xmlns:a16="http://schemas.microsoft.com/office/drawing/2014/main" id="{3C184875-3673-3C70-482A-F4F658099C2C}"/>
              </a:ext>
            </a:extLst>
          </p:cNvPr>
          <p:cNvGrpSpPr/>
          <p:nvPr/>
        </p:nvGrpSpPr>
        <p:grpSpPr>
          <a:xfrm>
            <a:off x="537543" y="248273"/>
            <a:ext cx="1716466" cy="1617707"/>
            <a:chOff x="560424" y="853129"/>
            <a:chExt cx="2320622" cy="2325076"/>
          </a:xfrm>
        </p:grpSpPr>
        <p:pic>
          <p:nvPicPr>
            <p:cNvPr id="9" name="Picture 8">
              <a:extLst>
                <a:ext uri="{FF2B5EF4-FFF2-40B4-BE49-F238E27FC236}">
                  <a16:creationId xmlns:a16="http://schemas.microsoft.com/office/drawing/2014/main" id="{5C0E136D-513C-671D-C4B6-4F729F939FC8}"/>
                </a:ext>
              </a:extLst>
            </p:cNvPr>
            <p:cNvPicPr>
              <a:picLocks noChangeAspect="1"/>
            </p:cNvPicPr>
            <p:nvPr/>
          </p:nvPicPr>
          <p:blipFill>
            <a:blip r:embed="rId3"/>
            <a:stretch>
              <a:fillRect/>
            </a:stretch>
          </p:blipFill>
          <p:spPr>
            <a:xfrm rot="20600030">
              <a:off x="560424" y="1057127"/>
              <a:ext cx="1368709" cy="1975826"/>
            </a:xfrm>
            <a:prstGeom prst="rect">
              <a:avLst/>
            </a:prstGeom>
          </p:spPr>
        </p:pic>
        <p:pic>
          <p:nvPicPr>
            <p:cNvPr id="12" name="Picture 11">
              <a:extLst>
                <a:ext uri="{FF2B5EF4-FFF2-40B4-BE49-F238E27FC236}">
                  <a16:creationId xmlns:a16="http://schemas.microsoft.com/office/drawing/2014/main" id="{7AF4E15B-6A67-8D09-AE45-DE5B23301409}"/>
                </a:ext>
              </a:extLst>
            </p:cNvPr>
            <p:cNvPicPr>
              <a:picLocks noChangeAspect="1"/>
            </p:cNvPicPr>
            <p:nvPr/>
          </p:nvPicPr>
          <p:blipFill>
            <a:blip r:embed="rId4"/>
            <a:stretch>
              <a:fillRect/>
            </a:stretch>
          </p:blipFill>
          <p:spPr>
            <a:xfrm>
              <a:off x="1083703" y="853129"/>
              <a:ext cx="1368709" cy="1973823"/>
            </a:xfrm>
            <a:prstGeom prst="rect">
              <a:avLst/>
            </a:prstGeom>
          </p:spPr>
        </p:pic>
        <p:pic>
          <p:nvPicPr>
            <p:cNvPr id="14" name="Picture 13">
              <a:extLst>
                <a:ext uri="{FF2B5EF4-FFF2-40B4-BE49-F238E27FC236}">
                  <a16:creationId xmlns:a16="http://schemas.microsoft.com/office/drawing/2014/main" id="{05978671-D869-1FB5-39E5-7EF61F97A07C}"/>
                </a:ext>
              </a:extLst>
            </p:cNvPr>
            <p:cNvPicPr>
              <a:picLocks noChangeAspect="1"/>
            </p:cNvPicPr>
            <p:nvPr/>
          </p:nvPicPr>
          <p:blipFill>
            <a:blip r:embed="rId5"/>
            <a:stretch>
              <a:fillRect/>
            </a:stretch>
          </p:blipFill>
          <p:spPr>
            <a:xfrm rot="1206496">
              <a:off x="1512336" y="1229473"/>
              <a:ext cx="1368710" cy="1948732"/>
            </a:xfrm>
            <a:prstGeom prst="rect">
              <a:avLst/>
            </a:prstGeom>
          </p:spPr>
        </p:pic>
      </p:grpSp>
      <p:sp>
        <p:nvSpPr>
          <p:cNvPr id="17" name="TextBox 16">
            <a:extLst>
              <a:ext uri="{FF2B5EF4-FFF2-40B4-BE49-F238E27FC236}">
                <a16:creationId xmlns:a16="http://schemas.microsoft.com/office/drawing/2014/main" id="{B4C7A833-30C0-8235-C8B2-625500C01CCD}"/>
              </a:ext>
            </a:extLst>
          </p:cNvPr>
          <p:cNvSpPr txBox="1"/>
          <p:nvPr/>
        </p:nvSpPr>
        <p:spPr>
          <a:xfrm>
            <a:off x="555171" y="2195419"/>
            <a:ext cx="11310258" cy="707886"/>
          </a:xfrm>
          <a:prstGeom prst="rect">
            <a:avLst/>
          </a:prstGeom>
          <a:noFill/>
        </p:spPr>
        <p:txBody>
          <a:bodyPr wrap="square">
            <a:spAutoFit/>
          </a:bodyPr>
          <a:lstStyle/>
          <a:p>
            <a:r>
              <a:rPr lang="en-US" sz="2000"/>
              <a:t>Using past papers effectively while revising can significantly improve your exam preparation. </a:t>
            </a:r>
          </a:p>
          <a:p>
            <a:r>
              <a:rPr lang="en-US" sz="2000"/>
              <a:t>Here’s a step-by-step guide:</a:t>
            </a:r>
            <a:endParaRPr lang="en-GB" sz="2000"/>
          </a:p>
        </p:txBody>
      </p:sp>
      <p:sp>
        <p:nvSpPr>
          <p:cNvPr id="19" name="TextBox 18">
            <a:extLst>
              <a:ext uri="{FF2B5EF4-FFF2-40B4-BE49-F238E27FC236}">
                <a16:creationId xmlns:a16="http://schemas.microsoft.com/office/drawing/2014/main" id="{BB4A2533-25D8-F1F1-BE85-B2882A538880}"/>
              </a:ext>
            </a:extLst>
          </p:cNvPr>
          <p:cNvSpPr txBox="1"/>
          <p:nvPr/>
        </p:nvSpPr>
        <p:spPr>
          <a:xfrm>
            <a:off x="468084" y="3100042"/>
            <a:ext cx="11310257" cy="2677656"/>
          </a:xfrm>
          <a:prstGeom prst="rect">
            <a:avLst/>
          </a:prstGeom>
          <a:noFill/>
        </p:spPr>
        <p:txBody>
          <a:bodyPr wrap="square">
            <a:spAutoFit/>
          </a:bodyPr>
          <a:lstStyle/>
          <a:p>
            <a:pPr marL="342900" indent="-342900">
              <a:buFont typeface="+mj-lt"/>
              <a:buAutoNum type="arabicPeriod"/>
            </a:pPr>
            <a:r>
              <a:rPr lang="en-US" sz="2100" b="1"/>
              <a:t>Collect the Right Materials</a:t>
            </a:r>
            <a:r>
              <a:rPr lang="en-US" sz="2100"/>
              <a:t> – Gather past papers, mark schemes, and examiner reports.</a:t>
            </a:r>
          </a:p>
          <a:p>
            <a:pPr marL="342900" indent="-342900">
              <a:buFont typeface="+mj-lt"/>
              <a:buAutoNum type="arabicPeriod"/>
            </a:pPr>
            <a:r>
              <a:rPr lang="en-US" sz="2100" b="1"/>
              <a:t>Practice Under Exam Conditions</a:t>
            </a:r>
            <a:r>
              <a:rPr lang="en-US" sz="2100"/>
              <a:t> – Time yourself to simulate real exam scenarios.</a:t>
            </a:r>
          </a:p>
          <a:p>
            <a:pPr marL="342900" indent="-342900">
              <a:buFont typeface="+mj-lt"/>
              <a:buAutoNum type="arabicPeriod"/>
            </a:pPr>
            <a:r>
              <a:rPr lang="en-US" sz="2100" b="1"/>
              <a:t>Mark and Review</a:t>
            </a:r>
            <a:r>
              <a:rPr lang="en-US" sz="2100"/>
              <a:t> – Use the mark scheme to check answers and learn from mistakes.</a:t>
            </a:r>
          </a:p>
          <a:p>
            <a:pPr marL="342900" indent="-342900">
              <a:buFont typeface="+mj-lt"/>
              <a:buAutoNum type="arabicPeriod"/>
            </a:pPr>
            <a:r>
              <a:rPr lang="en-US" sz="2100" b="1"/>
              <a:t>Identify Weak Areas</a:t>
            </a:r>
            <a:r>
              <a:rPr lang="en-US" sz="2100"/>
              <a:t> – Focus on topics where you lost marks and revise accordingly.</a:t>
            </a:r>
          </a:p>
          <a:p>
            <a:pPr marL="342900" indent="-342900">
              <a:buFont typeface="+mj-lt"/>
              <a:buAutoNum type="arabicPeriod"/>
            </a:pPr>
            <a:r>
              <a:rPr lang="en-US" sz="2100" b="1"/>
              <a:t>Repeat and Track Progress</a:t>
            </a:r>
            <a:r>
              <a:rPr lang="en-US" sz="2100"/>
              <a:t> – Complete multiple papers to improve consistency.</a:t>
            </a:r>
          </a:p>
          <a:p>
            <a:pPr marL="342900" indent="-342900">
              <a:buFont typeface="+mj-lt"/>
              <a:buAutoNum type="arabicPeriod"/>
            </a:pPr>
            <a:r>
              <a:rPr lang="en-US" sz="2100" b="1"/>
              <a:t>Discuss and Reflect</a:t>
            </a:r>
            <a:r>
              <a:rPr lang="en-US" sz="2100"/>
              <a:t> – Go over tricky questions with peers or teachers to reinforce learning.</a:t>
            </a:r>
          </a:p>
          <a:p>
            <a:endParaRPr lang="en-US" sz="2100"/>
          </a:p>
          <a:p>
            <a:r>
              <a:rPr lang="en-US" sz="2100"/>
              <a:t>Stick to these tips, and you'll boost your exam confidence and performance!</a:t>
            </a:r>
          </a:p>
        </p:txBody>
      </p:sp>
    </p:spTree>
    <p:extLst>
      <p:ext uri="{BB962C8B-B14F-4D97-AF65-F5344CB8AC3E}">
        <p14:creationId xmlns:p14="http://schemas.microsoft.com/office/powerpoint/2010/main" val="82787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411C-C66B-9075-1923-16C3C6C38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D82DC-B74D-1FE7-5DD1-D9267F21FD8F}"/>
              </a:ext>
            </a:extLst>
          </p:cNvPr>
          <p:cNvSpPr>
            <a:spLocks noGrp="1"/>
          </p:cNvSpPr>
          <p:nvPr>
            <p:ph type="title"/>
          </p:nvPr>
        </p:nvSpPr>
        <p:spPr/>
        <p:txBody>
          <a:bodyPr/>
          <a:lstStyle/>
          <a:p>
            <a:r>
              <a:rPr lang="en-US" b="1"/>
              <a:t>RE</a:t>
            </a:r>
            <a:endParaRPr lang="en-GB" b="1"/>
          </a:p>
        </p:txBody>
      </p:sp>
      <p:sp>
        <p:nvSpPr>
          <p:cNvPr id="3" name="Content Placeholder 2">
            <a:extLst>
              <a:ext uri="{FF2B5EF4-FFF2-40B4-BE49-F238E27FC236}">
                <a16:creationId xmlns:a16="http://schemas.microsoft.com/office/drawing/2014/main" id="{A5FF1EB2-0F64-9C4B-66D5-32CE561F5A8E}"/>
              </a:ext>
            </a:extLst>
          </p:cNvPr>
          <p:cNvSpPr>
            <a:spLocks noGrp="1"/>
          </p:cNvSpPr>
          <p:nvPr>
            <p:ph idx="1"/>
          </p:nvPr>
        </p:nvSpPr>
        <p:spPr>
          <a:xfrm>
            <a:off x="838200" y="1449205"/>
            <a:ext cx="10646229" cy="4869273"/>
          </a:xfrm>
        </p:spPr>
        <p:txBody>
          <a:bodyPr vert="horz" lIns="91440" tIns="45720" rIns="91440" bIns="45720" rtlCol="0" anchor="t">
            <a:normAutofit fontScale="85000" lnSpcReduction="20000"/>
          </a:bodyPr>
          <a:lstStyle/>
          <a:p>
            <a:pPr marL="0" indent="0">
              <a:buNone/>
            </a:pPr>
            <a:r>
              <a:rPr lang="en-GB" sz="2200" b="1">
                <a:solidFill>
                  <a:srgbClr val="242424"/>
                </a:solidFill>
                <a:ea typeface="Calibri" panose="020F0502020204030204" pitchFamily="34" charset="0"/>
                <a:cs typeface="Calibri" panose="020F0502020204030204" pitchFamily="34" charset="0"/>
              </a:rPr>
              <a:t>RE is Edexcel Specification A Religious Studies papers 1A, 2F and 3A</a:t>
            </a:r>
          </a:p>
          <a:p>
            <a:r>
              <a:rPr lang="en-GB" sz="2200">
                <a:solidFill>
                  <a:srgbClr val="242424"/>
                </a:solidFill>
                <a:ea typeface="Calibri" panose="020F0502020204030204" pitchFamily="34" charset="0"/>
                <a:cs typeface="Calibri" panose="020F0502020204030204" pitchFamily="34" charset="0"/>
              </a:rPr>
              <a:t>Seneca is great for revision </a:t>
            </a:r>
          </a:p>
          <a:p>
            <a:r>
              <a:rPr lang="en-GB" sz="2200">
                <a:solidFill>
                  <a:srgbClr val="242424"/>
                </a:solidFill>
                <a:ea typeface="Calibri" panose="020F0502020204030204" pitchFamily="34" charset="0"/>
                <a:cs typeface="Calibri" panose="020F0502020204030204" pitchFamily="34" charset="0"/>
              </a:rPr>
              <a:t>Seneca is also available as podcasts at </a:t>
            </a:r>
            <a:r>
              <a:rPr lang="en-GB" sz="2200" u="sng">
                <a:solidFill>
                  <a:srgbClr val="467886"/>
                </a:solidFill>
                <a:effectLst/>
                <a:ea typeface="Calibri" panose="020F0502020204030204" pitchFamily="34" charset="0"/>
                <a:cs typeface="Calibri" panose="020F0502020204030204" pitchFamily="34" charset="0"/>
                <a:hlinkClick r:id="rId2"/>
              </a:rPr>
              <a:t>https://open.spotify.com/show/16dO2bh2jKJuaqc7EE3xVw?scrlybrkr=33913eea</a:t>
            </a:r>
            <a:r>
              <a:rPr lang="en-GB" sz="2200">
                <a:effectLst/>
                <a:ea typeface="Calibri" panose="020F0502020204030204" pitchFamily="34" charset="0"/>
                <a:cs typeface="Calibri" panose="020F0502020204030204" pitchFamily="34" charset="0"/>
              </a:rPr>
              <a:t> </a:t>
            </a:r>
            <a:endParaRPr lang="en-GB" sz="2200">
              <a:solidFill>
                <a:srgbClr val="242424"/>
              </a:solidFill>
              <a:ea typeface="Calibri" panose="020F0502020204030204" pitchFamily="34" charset="0"/>
              <a:cs typeface="Calibri" panose="020F0502020204030204" pitchFamily="34" charset="0"/>
            </a:endParaRPr>
          </a:p>
          <a:p>
            <a:r>
              <a:rPr lang="en-GB" sz="2200">
                <a:ea typeface="Calibri"/>
                <a:cs typeface="Calibri"/>
              </a:rPr>
              <a:t>GCSE Pods for Jewish beliefs and teachings, Jewish practices, Catholic beliefs and teachings and catholic practices.</a:t>
            </a:r>
          </a:p>
          <a:p>
            <a:r>
              <a:rPr lang="en-GB" sz="2200">
                <a:effectLst/>
                <a:ea typeface="Calibri" panose="020F0502020204030204" pitchFamily="34" charset="0"/>
                <a:cs typeface="Calibri" panose="020F0502020204030204" pitchFamily="34" charset="0"/>
              </a:rPr>
              <a:t>Some Tik Toks for you to watch:</a:t>
            </a:r>
          </a:p>
          <a:p>
            <a:r>
              <a:rPr lang="en-GB" sz="2200" u="sng">
                <a:solidFill>
                  <a:srgbClr val="467886"/>
                </a:solidFill>
                <a:effectLst/>
                <a:ea typeface="Calibri" panose="020F0502020204030204" pitchFamily="34" charset="0"/>
                <a:cs typeface="Calibri" panose="020F0502020204030204" pitchFamily="34" charset="0"/>
                <a:hlinkClick r:id="rId3"/>
              </a:rPr>
              <a:t>https://www.tiktok.com/@gcsereligion</a:t>
            </a:r>
            <a:r>
              <a:rPr lang="en-GB" sz="2200">
                <a:effectLst/>
                <a:ea typeface="Calibri" panose="020F0502020204030204" pitchFamily="34" charset="0"/>
                <a:cs typeface="Calibri" panose="020F0502020204030204" pitchFamily="34" charset="0"/>
              </a:rPr>
              <a:t> </a:t>
            </a:r>
            <a:r>
              <a:rPr lang="en-GB" sz="2200">
                <a:ea typeface="Calibri" panose="020F0502020204030204" pitchFamily="34" charset="0"/>
                <a:cs typeface="Calibri" panose="020F0502020204030204" pitchFamily="34" charset="0"/>
              </a:rPr>
              <a:t>R</a:t>
            </a:r>
            <a:r>
              <a:rPr lang="en-GB" sz="2200">
                <a:effectLst/>
                <a:ea typeface="Calibri" panose="020F0502020204030204" pitchFamily="34" charset="0"/>
                <a:cs typeface="Calibri" panose="020F0502020204030204" pitchFamily="34" charset="0"/>
              </a:rPr>
              <a:t>evision tips.</a:t>
            </a:r>
          </a:p>
          <a:p>
            <a:r>
              <a:rPr lang="en-GB" sz="2200" u="sng">
                <a:solidFill>
                  <a:srgbClr val="467886"/>
                </a:solidFill>
                <a:effectLst/>
                <a:ea typeface="Calibri" panose="020F0502020204030204" pitchFamily="34" charset="0"/>
                <a:cs typeface="Calibri" panose="020F0502020204030204" pitchFamily="34" charset="0"/>
                <a:hlinkClick r:id="rId4"/>
              </a:rPr>
              <a:t>https://www.tiktok.com/@mrs.dawson.re</a:t>
            </a:r>
            <a:r>
              <a:rPr lang="en-GB" sz="2200">
                <a:effectLst/>
                <a:ea typeface="Calibri" panose="020F0502020204030204" pitchFamily="34" charset="0"/>
                <a:cs typeface="Calibri" panose="020F0502020204030204" pitchFamily="34" charset="0"/>
              </a:rPr>
              <a:t>  Catholic revision.</a:t>
            </a:r>
          </a:p>
          <a:p>
            <a:r>
              <a:rPr lang="en-GB" sz="2200" u="sng">
                <a:solidFill>
                  <a:srgbClr val="467886"/>
                </a:solidFill>
                <a:effectLst/>
                <a:ea typeface="Calibri"/>
                <a:cs typeface="Calibri"/>
                <a:hlinkClick r:id="rId5"/>
              </a:rPr>
              <a:t>https://www.tiktok.com/@nataliezadrima</a:t>
            </a:r>
            <a:r>
              <a:rPr lang="en-GB" sz="2200">
                <a:effectLst/>
                <a:ea typeface="Calibri"/>
                <a:cs typeface="Calibri"/>
              </a:rPr>
              <a:t> A practicing Catholic who posts videos of her doing things like the rosary and explaining different aspects of the faith.</a:t>
            </a:r>
          </a:p>
          <a:p>
            <a:r>
              <a:rPr lang="en-GB" sz="2200" u="sng">
                <a:solidFill>
                  <a:srgbClr val="467886"/>
                </a:solidFill>
                <a:effectLst/>
                <a:ea typeface="Calibri" panose="020F0502020204030204" pitchFamily="34" charset="0"/>
                <a:cs typeface="Calibri" panose="020F0502020204030204" pitchFamily="34" charset="0"/>
                <a:hlinkClick r:id="rId6"/>
              </a:rPr>
              <a:t>https://www.revisely.com/gcse/religious-studies/edexcel</a:t>
            </a:r>
            <a:r>
              <a:rPr lang="en-GB" sz="2200">
                <a:effectLst/>
                <a:ea typeface="Calibri" panose="020F0502020204030204" pitchFamily="34" charset="0"/>
                <a:cs typeface="Calibri" panose="020F0502020204030204" pitchFamily="34" charset="0"/>
              </a:rPr>
              <a:t> This has great revision materials including revision videos</a:t>
            </a:r>
          </a:p>
          <a:p>
            <a:r>
              <a:rPr lang="en-GB" sz="2200">
                <a:ea typeface="Calibri"/>
                <a:cs typeface="Calibri"/>
                <a:hlinkClick r:id="rId7"/>
              </a:rPr>
              <a:t>mingerism – YouTube</a:t>
            </a:r>
            <a:r>
              <a:rPr lang="en-GB" sz="2200">
                <a:ea typeface="Calibri"/>
                <a:cs typeface="Calibri"/>
              </a:rPr>
              <a:t> Great for revision videos</a:t>
            </a:r>
          </a:p>
          <a:p>
            <a:r>
              <a:rPr lang="en-US" sz="2200">
                <a:ea typeface="Calibri" panose="020F0502020204030204" pitchFamily="34" charset="0"/>
                <a:cs typeface="Calibri" panose="020F0502020204030204" pitchFamily="34" charset="0"/>
                <a:hlinkClick r:id="rId8"/>
              </a:rPr>
              <a:t>St. Bede's Blackburn RE – YouTube</a:t>
            </a:r>
            <a:r>
              <a:rPr lang="en-US" sz="2200">
                <a:ea typeface="Calibri" panose="020F0502020204030204" pitchFamily="34" charset="0"/>
                <a:cs typeface="Calibri" panose="020F0502020204030204" pitchFamily="34" charset="0"/>
              </a:rPr>
              <a:t> Great for revision videos</a:t>
            </a:r>
          </a:p>
          <a:p>
            <a:r>
              <a:rPr lang="en-US" sz="2200">
                <a:ea typeface="Calibri" panose="020F0502020204030204" pitchFamily="34" charset="0"/>
                <a:cs typeface="Calibri" panose="020F0502020204030204" pitchFamily="34" charset="0"/>
                <a:hlinkClick r:id="rId9"/>
              </a:rPr>
              <a:t>GCSE Religious Studies - Edexcel - BBC Bitesize</a:t>
            </a:r>
            <a:r>
              <a:rPr lang="en-US" sz="2200">
                <a:ea typeface="Calibri" panose="020F0502020204030204" pitchFamily="34" charset="0"/>
                <a:cs typeface="Calibri" panose="020F0502020204030204" pitchFamily="34" charset="0"/>
              </a:rPr>
              <a:t> Lots of revision materials for Edexcel RE</a:t>
            </a:r>
            <a:endParaRPr lang="en-GB" sz="2200">
              <a:ea typeface="Calibri" panose="020F0502020204030204" pitchFamily="34" charset="0"/>
              <a:cs typeface="Calibri" panose="020F0502020204030204" pitchFamily="34" charset="0"/>
            </a:endParaRPr>
          </a:p>
          <a:p>
            <a:pPr marL="0" indent="0">
              <a:buNone/>
            </a:pPr>
            <a:endParaRPr lang="en-GB"/>
          </a:p>
        </p:txBody>
      </p:sp>
      <p:pic>
        <p:nvPicPr>
          <p:cNvPr id="5" name="Picture 2" descr="Art - St John Henry Newman Catholic School">
            <a:extLst>
              <a:ext uri="{FF2B5EF4-FFF2-40B4-BE49-F238E27FC236}">
                <a16:creationId xmlns:a16="http://schemas.microsoft.com/office/drawing/2014/main" id="{2E70D493-B6CA-E1F1-0F0F-A0CD1ABAFE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797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6AB28-BC3F-A6CE-CC9F-BB5397B84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C6BE8-7504-4E05-7C65-135EBC17718A}"/>
              </a:ext>
            </a:extLst>
          </p:cNvPr>
          <p:cNvSpPr>
            <a:spLocks noGrp="1"/>
          </p:cNvSpPr>
          <p:nvPr>
            <p:ph type="title"/>
          </p:nvPr>
        </p:nvSpPr>
        <p:spPr/>
        <p:txBody>
          <a:bodyPr/>
          <a:lstStyle/>
          <a:p>
            <a:r>
              <a:rPr lang="en-US" b="1" err="1"/>
              <a:t>Maths</a:t>
            </a:r>
            <a:endParaRPr lang="en-GB" b="1"/>
          </a:p>
        </p:txBody>
      </p:sp>
      <p:sp>
        <p:nvSpPr>
          <p:cNvPr id="3" name="Content Placeholder 2">
            <a:extLst>
              <a:ext uri="{FF2B5EF4-FFF2-40B4-BE49-F238E27FC236}">
                <a16:creationId xmlns:a16="http://schemas.microsoft.com/office/drawing/2014/main" id="{D007AF1B-4A7F-29C7-A1FE-0F0D2863B5D6}"/>
              </a:ext>
            </a:extLst>
          </p:cNvPr>
          <p:cNvSpPr>
            <a:spLocks noGrp="1"/>
          </p:cNvSpPr>
          <p:nvPr>
            <p:ph idx="1"/>
          </p:nvPr>
        </p:nvSpPr>
        <p:spPr>
          <a:xfrm>
            <a:off x="566780" y="1429431"/>
            <a:ext cx="11015620" cy="4351338"/>
          </a:xfrm>
        </p:spPr>
        <p:txBody>
          <a:bodyPr>
            <a:noAutofit/>
          </a:bodyPr>
          <a:lstStyle/>
          <a:p>
            <a:r>
              <a:rPr lang="en-US" sz="1800" dirty="0"/>
              <a:t>Use </a:t>
            </a:r>
            <a:r>
              <a:rPr lang="en-US" sz="1800" dirty="0" err="1"/>
              <a:t>SparxMaths</a:t>
            </a:r>
            <a:r>
              <a:rPr lang="en-US" sz="1800" dirty="0"/>
              <a:t> (and other resources) to work on areas of weakness identified by your most recent QLA sheet. </a:t>
            </a:r>
          </a:p>
          <a:p>
            <a:r>
              <a:rPr lang="en-US" sz="1800" dirty="0"/>
              <a:t>Work through past papers from sites such </a:t>
            </a:r>
            <a:r>
              <a:rPr lang="en-US" sz="1800" dirty="0">
                <a:hlinkClick r:id="rId2"/>
              </a:rPr>
              <a:t>www.mathsgenie.co.uk</a:t>
            </a:r>
            <a:r>
              <a:rPr lang="en-US" sz="1800" dirty="0"/>
              <a:t>.</a:t>
            </a:r>
          </a:p>
          <a:p>
            <a:pPr lvl="1"/>
            <a:r>
              <a:rPr lang="en-US" sz="1800" dirty="0"/>
              <a:t>We are an AQA school, but any exam board will do!</a:t>
            </a:r>
          </a:p>
          <a:p>
            <a:pPr lvl="1"/>
            <a:r>
              <a:rPr lang="en-US" sz="1800" dirty="0"/>
              <a:t>Complete it within timed conditions.</a:t>
            </a:r>
          </a:p>
          <a:p>
            <a:pPr lvl="1"/>
            <a:r>
              <a:rPr lang="en-US" sz="1800" dirty="0"/>
              <a:t>Mark it yourself (be harsh!).</a:t>
            </a:r>
          </a:p>
          <a:p>
            <a:pPr lvl="1"/>
            <a:r>
              <a:rPr lang="en-US" sz="1800" dirty="0"/>
              <a:t>Study the topics that you didn’t do so well on.</a:t>
            </a:r>
          </a:p>
          <a:p>
            <a:r>
              <a:rPr lang="en-US" sz="1800" dirty="0"/>
              <a:t>Use </a:t>
            </a:r>
            <a:r>
              <a:rPr lang="en-US" sz="1800" dirty="0">
                <a:hlinkClick r:id="rId3"/>
              </a:rPr>
              <a:t>www.1stclassmaths.com</a:t>
            </a:r>
            <a:r>
              <a:rPr lang="en-US" sz="1800" dirty="0"/>
              <a:t> for topic-based revision by grade and best guess papers.</a:t>
            </a:r>
          </a:p>
          <a:p>
            <a:r>
              <a:rPr lang="en-US" sz="1800" dirty="0"/>
              <a:t>Use </a:t>
            </a:r>
            <a:r>
              <a:rPr lang="en-US" sz="1800" dirty="0">
                <a:hlinkClick r:id="rId2"/>
              </a:rPr>
              <a:t>www.mathsgenie.co.uk</a:t>
            </a:r>
            <a:r>
              <a:rPr lang="en-US" sz="1800" dirty="0"/>
              <a:t> for topic-based revision by grade.</a:t>
            </a:r>
          </a:p>
          <a:p>
            <a:r>
              <a:rPr lang="en-US" sz="1800" dirty="0"/>
              <a:t>Use </a:t>
            </a:r>
            <a:r>
              <a:rPr lang="en-US" sz="1800" dirty="0">
                <a:hlinkClick r:id="rId4"/>
              </a:rPr>
              <a:t>www.onmaths.com</a:t>
            </a:r>
            <a:r>
              <a:rPr lang="en-US" sz="1800" dirty="0"/>
              <a:t> for self marking best guess papers. </a:t>
            </a:r>
          </a:p>
          <a:p>
            <a:r>
              <a:rPr lang="en-US" sz="1800" dirty="0"/>
              <a:t>Use </a:t>
            </a:r>
            <a:r>
              <a:rPr lang="en-US" sz="1800" dirty="0">
                <a:hlinkClick r:id="rId5"/>
              </a:rPr>
              <a:t>www.hannahkettlemaths.co.uk</a:t>
            </a:r>
            <a:r>
              <a:rPr lang="en-US" sz="1800" dirty="0"/>
              <a:t> for weekly past papers (including live Thursday night sessions on TikTok and </a:t>
            </a:r>
            <a:r>
              <a:rPr lang="en-US" sz="1800" dirty="0" err="1"/>
              <a:t>Youtube</a:t>
            </a:r>
            <a:r>
              <a:rPr lang="en-US" sz="1800" dirty="0"/>
              <a:t>). </a:t>
            </a:r>
          </a:p>
          <a:p>
            <a:r>
              <a:rPr lang="en-US" sz="1800" dirty="0"/>
              <a:t>Be on the lookout for AQA best guess/predicted papers during the exam season. As each real paper is completed, many online authors create papers that hone in on what is left to be tested!</a:t>
            </a:r>
          </a:p>
          <a:p>
            <a:r>
              <a:rPr lang="en-US" sz="1800" dirty="0"/>
              <a:t>Don’t forget – the only way you can get better at </a:t>
            </a:r>
            <a:r>
              <a:rPr lang="en-US" sz="1800" dirty="0" err="1"/>
              <a:t>Maths</a:t>
            </a:r>
            <a:r>
              <a:rPr lang="en-US" sz="1800" dirty="0"/>
              <a:t> is by doing </a:t>
            </a:r>
            <a:r>
              <a:rPr lang="en-US" sz="1800" dirty="0" err="1"/>
              <a:t>Maths</a:t>
            </a:r>
            <a:r>
              <a:rPr lang="en-US" sz="1800" dirty="0"/>
              <a:t>!</a:t>
            </a:r>
            <a:endParaRPr lang="en-GB" sz="1800" dirty="0"/>
          </a:p>
        </p:txBody>
      </p:sp>
      <p:pic>
        <p:nvPicPr>
          <p:cNvPr id="5" name="Picture 2" descr="Art - St John Henry Newman Catholic School">
            <a:extLst>
              <a:ext uri="{FF2B5EF4-FFF2-40B4-BE49-F238E27FC236}">
                <a16:creationId xmlns:a16="http://schemas.microsoft.com/office/drawing/2014/main" id="{79C05DAB-2C62-1A0B-AF33-1611B24C97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7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7184-40A9-0C23-6C9C-8D92D9633BB6}"/>
              </a:ext>
            </a:extLst>
          </p:cNvPr>
          <p:cNvSpPr>
            <a:spLocks noGrp="1"/>
          </p:cNvSpPr>
          <p:nvPr>
            <p:ph type="title"/>
          </p:nvPr>
        </p:nvSpPr>
        <p:spPr/>
        <p:txBody>
          <a:bodyPr/>
          <a:lstStyle/>
          <a:p>
            <a:r>
              <a:rPr lang="en-US" b="1"/>
              <a:t>English Language</a:t>
            </a:r>
            <a:endParaRPr lang="en-GB" b="1"/>
          </a:p>
        </p:txBody>
      </p:sp>
      <p:sp>
        <p:nvSpPr>
          <p:cNvPr id="3" name="Content Placeholder 2">
            <a:extLst>
              <a:ext uri="{FF2B5EF4-FFF2-40B4-BE49-F238E27FC236}">
                <a16:creationId xmlns:a16="http://schemas.microsoft.com/office/drawing/2014/main" id="{3E5A6177-5905-8B5E-CA68-97C4B430B0D1}"/>
              </a:ext>
            </a:extLst>
          </p:cNvPr>
          <p:cNvSpPr>
            <a:spLocks noGrp="1"/>
          </p:cNvSpPr>
          <p:nvPr>
            <p:ph idx="1"/>
          </p:nvPr>
        </p:nvSpPr>
        <p:spPr/>
        <p:txBody>
          <a:bodyPr vert="horz" lIns="91440" tIns="45720" rIns="91440" bIns="45720" rtlCol="0" anchor="t">
            <a:normAutofit fontScale="92500" lnSpcReduction="10000"/>
          </a:bodyPr>
          <a:lstStyle/>
          <a:p>
            <a:r>
              <a:rPr lang="en-GB"/>
              <a:t>There are a number of ways in which you can revise for English Language.</a:t>
            </a:r>
          </a:p>
          <a:p>
            <a:r>
              <a:rPr lang="en-GB"/>
              <a:t>Firstly, you can use the AQA website to download a selection of past papers and I am sure that your English teacher will look at them for you. You will also find the mark schemes on this website. </a:t>
            </a:r>
            <a:r>
              <a:rPr lang="en-US">
                <a:hlinkClick r:id="rId2"/>
              </a:rPr>
              <a:t>AQA | English | GCSE | GCSE English Language</a:t>
            </a:r>
            <a:endParaRPr lang="en-GB"/>
          </a:p>
          <a:p>
            <a:r>
              <a:rPr lang="en-GB"/>
              <a:t>There are a number of websites which can be useful: GCSE Bitesize, Save My Exams, Get Revising and Revision World to name a few.</a:t>
            </a:r>
          </a:p>
          <a:p>
            <a:r>
              <a:rPr lang="en-GB"/>
              <a:t>Follow Mr Bruff on YouTube – a channel with in-depth analysis, exam tips and model responses. </a:t>
            </a:r>
          </a:p>
          <a:p>
            <a:r>
              <a:rPr lang="en-GB"/>
              <a:t>Read a range of fiction and non-fiction texts at home.</a:t>
            </a:r>
          </a:p>
        </p:txBody>
      </p:sp>
      <p:pic>
        <p:nvPicPr>
          <p:cNvPr id="5" name="Picture 2" descr="Art - St John Henry Newman Catholic School">
            <a:extLst>
              <a:ext uri="{FF2B5EF4-FFF2-40B4-BE49-F238E27FC236}">
                <a16:creationId xmlns:a16="http://schemas.microsoft.com/office/drawing/2014/main" id="{117B0189-FF96-23B5-BBAB-1C2C8BEE2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157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BB381-EC17-ADEB-441E-C69F210A0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BF675-4ECF-73FD-FB3F-F7B4A88338DD}"/>
              </a:ext>
            </a:extLst>
          </p:cNvPr>
          <p:cNvSpPr>
            <a:spLocks noGrp="1"/>
          </p:cNvSpPr>
          <p:nvPr>
            <p:ph type="title"/>
          </p:nvPr>
        </p:nvSpPr>
        <p:spPr/>
        <p:txBody>
          <a:bodyPr/>
          <a:lstStyle/>
          <a:p>
            <a:r>
              <a:rPr lang="en-US" b="1"/>
              <a:t>English Literature</a:t>
            </a:r>
            <a:endParaRPr lang="en-GB" b="1"/>
          </a:p>
        </p:txBody>
      </p:sp>
      <p:sp>
        <p:nvSpPr>
          <p:cNvPr id="3" name="Content Placeholder 2">
            <a:extLst>
              <a:ext uri="{FF2B5EF4-FFF2-40B4-BE49-F238E27FC236}">
                <a16:creationId xmlns:a16="http://schemas.microsoft.com/office/drawing/2014/main" id="{38F20373-587B-54D8-4006-87C67017B64B}"/>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GB"/>
              <a:t>Over the course of the last two years, you have studied: Romeo and Juliet, An Inspector Calls, A Christmas Carol, Relationships Poetry and Unseen Poetry. You will be assessed on these during 2 examinations.</a:t>
            </a:r>
          </a:p>
          <a:p>
            <a:pPr marL="0" indent="0">
              <a:buNone/>
            </a:pPr>
            <a:endParaRPr lang="en-GB"/>
          </a:p>
          <a:p>
            <a:pPr marL="0" indent="0">
              <a:buNone/>
            </a:pPr>
            <a:r>
              <a:rPr lang="en-GB"/>
              <a:t>Tips for revision:</a:t>
            </a:r>
          </a:p>
          <a:p>
            <a:r>
              <a:rPr lang="en-GB"/>
              <a:t>Use the Revision Guides which you have been given.</a:t>
            </a:r>
          </a:p>
          <a:p>
            <a:r>
              <a:rPr lang="en-GB"/>
              <a:t>You can download and complete past papers from the Edexcel website. </a:t>
            </a:r>
            <a:r>
              <a:rPr lang="en-US">
                <a:hlinkClick r:id="rId2"/>
              </a:rPr>
              <a:t>Edexcel GCSE English Literature (9-1) from 2015 | Pearson qualifications</a:t>
            </a:r>
            <a:endParaRPr lang="en-GB"/>
          </a:p>
          <a:p>
            <a:r>
              <a:rPr lang="en-GB"/>
              <a:t>Make flash cards, mind-maps etc about the key characters, themes and context (no context in A Christmas Carol). </a:t>
            </a:r>
            <a:r>
              <a:rPr lang="en-GB" b="1" err="1"/>
              <a:t>GCSEPod</a:t>
            </a:r>
            <a:r>
              <a:rPr lang="en-GB"/>
              <a:t> is great for this!</a:t>
            </a:r>
          </a:p>
          <a:p>
            <a:r>
              <a:rPr lang="en-GB"/>
              <a:t>Follow Mr Bruff on YouTube – a channel with in-depth analysis of key texts, including poetry, plays, and novels, including essay writing tips. </a:t>
            </a:r>
          </a:p>
          <a:p>
            <a:endParaRPr lang="en-GB"/>
          </a:p>
          <a:p>
            <a:pPr marL="0" indent="0">
              <a:buNone/>
            </a:pPr>
            <a:endParaRPr lang="en-GB"/>
          </a:p>
        </p:txBody>
      </p:sp>
      <p:pic>
        <p:nvPicPr>
          <p:cNvPr id="5" name="Picture 2" descr="Art - St John Henry Newman Catholic School">
            <a:extLst>
              <a:ext uri="{FF2B5EF4-FFF2-40B4-BE49-F238E27FC236}">
                <a16:creationId xmlns:a16="http://schemas.microsoft.com/office/drawing/2014/main" id="{434AE3C9-C695-D5DC-9A52-729A47FAE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90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BB381-EC17-ADEB-441E-C69F210A0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BF675-4ECF-73FD-FB3F-F7B4A88338DD}"/>
              </a:ext>
            </a:extLst>
          </p:cNvPr>
          <p:cNvSpPr>
            <a:spLocks noGrp="1"/>
          </p:cNvSpPr>
          <p:nvPr>
            <p:ph type="title"/>
          </p:nvPr>
        </p:nvSpPr>
        <p:spPr>
          <a:xfrm>
            <a:off x="563880" y="128016"/>
            <a:ext cx="11323320" cy="1325563"/>
          </a:xfrm>
        </p:spPr>
        <p:txBody>
          <a:bodyPr>
            <a:noAutofit/>
          </a:bodyPr>
          <a:lstStyle/>
          <a:p>
            <a:r>
              <a:rPr lang="en-US" sz="4000" b="1" dirty="0"/>
              <a:t>Science 2026: </a:t>
            </a:r>
            <a:r>
              <a:rPr lang="en-US" sz="3200" dirty="0"/>
              <a:t>You’ll fine many resources linked on the </a:t>
            </a:r>
            <a:r>
              <a:rPr lang="en-US" sz="3200" b="1" dirty="0">
                <a:ln w="0"/>
                <a:solidFill>
                  <a:schemeClr val="accent1"/>
                </a:solidFill>
                <a:effectLst>
                  <a:outerShdw blurRad="38100" dist="25400" dir="5400000" algn="ctr" rotWithShape="0">
                    <a:srgbClr val="6E747A">
                      <a:alpha val="43000"/>
                    </a:srgbClr>
                  </a:outerShdw>
                </a:effectLst>
                <a:hlinkClick r:id="rId2"/>
              </a:rPr>
              <a:t>Newman Science Hub</a:t>
            </a:r>
            <a:r>
              <a:rPr lang="en-US" sz="3200" dirty="0">
                <a:hlinkClick r:id="rId2"/>
              </a:rPr>
              <a:t> </a:t>
            </a:r>
            <a:r>
              <a:rPr lang="en-US" sz="3200" dirty="0"/>
              <a:t>– Try some of these resources for success.</a:t>
            </a:r>
            <a:br>
              <a:rPr lang="en-US" sz="3200" dirty="0"/>
            </a:br>
            <a:endParaRPr lang="en-GB" sz="3200" b="1" dirty="0"/>
          </a:p>
        </p:txBody>
      </p:sp>
      <p:sp>
        <p:nvSpPr>
          <p:cNvPr id="3" name="Content Placeholder 2">
            <a:extLst>
              <a:ext uri="{FF2B5EF4-FFF2-40B4-BE49-F238E27FC236}">
                <a16:creationId xmlns:a16="http://schemas.microsoft.com/office/drawing/2014/main" id="{38F20373-587B-54D8-4006-87C67017B64B}"/>
              </a:ext>
            </a:extLst>
          </p:cNvPr>
          <p:cNvSpPr>
            <a:spLocks noGrp="1"/>
          </p:cNvSpPr>
          <p:nvPr>
            <p:ph idx="1"/>
          </p:nvPr>
        </p:nvSpPr>
        <p:spPr>
          <a:xfrm>
            <a:off x="189304" y="1080858"/>
            <a:ext cx="8567928" cy="5649126"/>
          </a:xfrm>
        </p:spPr>
        <p:txBody>
          <a:bodyPr vert="horz" wrap="square" lIns="91440" tIns="45720" rIns="91440" bIns="45720" rtlCol="0" anchor="t">
            <a:normAutofit fontScale="92500" lnSpcReduction="10000"/>
          </a:bodyPr>
          <a:lstStyle/>
          <a:p>
            <a:r>
              <a:rPr lang="en-GB" sz="1700" dirty="0">
                <a:solidFill>
                  <a:srgbClr val="242424"/>
                </a:solidFill>
                <a:cs typeface="Segoe UI"/>
              </a:rPr>
              <a:t>You will find Cognito's science revision videos perfect for making flash cards and don't forget to explore their website for more resources, including video lessons, revision notes, and past papers: </a:t>
            </a:r>
            <a:r>
              <a:rPr lang="en-GB" sz="1700" u="sng" dirty="0">
                <a:cs typeface="Segoe UI"/>
                <a:hlinkClick r:id="rId3"/>
              </a:rPr>
              <a:t>Cognito Edu</a:t>
            </a:r>
            <a:r>
              <a:rPr lang="en-GB" sz="1700" dirty="0">
                <a:solidFill>
                  <a:srgbClr val="242424"/>
                </a:solidFill>
                <a:cs typeface="Segoe UI"/>
              </a:rPr>
              <a:t> </a:t>
            </a:r>
            <a:endParaRPr lang="en-GB" sz="1700" dirty="0"/>
          </a:p>
          <a:p>
            <a:r>
              <a:rPr lang="en-GB" sz="1700" dirty="0">
                <a:solidFill>
                  <a:srgbClr val="242424"/>
                </a:solidFill>
                <a:ea typeface="+mn-lt"/>
                <a:cs typeface="+mn-lt"/>
                <a:hlinkClick r:id="rId4"/>
              </a:rPr>
              <a:t>Curriculum - Curriculum</a:t>
            </a:r>
            <a:r>
              <a:rPr lang="en-GB" sz="1700" dirty="0">
                <a:solidFill>
                  <a:srgbClr val="242424"/>
                </a:solidFill>
                <a:ea typeface="+mn-lt"/>
                <a:cs typeface="Segoe UI"/>
              </a:rPr>
              <a:t> Continuity OAK is a good place to find teacher led lessons for all your science topics, the summary lessons are perfect for revision and will help keep you focused. </a:t>
            </a:r>
            <a:endParaRPr lang="en-GB" sz="1700" dirty="0">
              <a:solidFill>
                <a:srgbClr val="242424"/>
              </a:solidFill>
              <a:cs typeface="Segoe UI"/>
            </a:endParaRPr>
          </a:p>
          <a:p>
            <a:r>
              <a:rPr lang="en-GB" sz="1700" dirty="0">
                <a:solidFill>
                  <a:srgbClr val="242424"/>
                </a:solidFill>
                <a:cs typeface="Segoe UI"/>
              </a:rPr>
              <a:t>Primrose Kitten has the best videos for summarising each paper in less than an hour video – ideal for last minute revision and PPE preparation. </a:t>
            </a:r>
            <a:r>
              <a:rPr lang="en-GB" sz="1700" dirty="0">
                <a:solidFill>
                  <a:srgbClr val="242424"/>
                </a:solidFill>
                <a:ea typeface="+mn-lt"/>
                <a:cs typeface="+mn-lt"/>
                <a:hlinkClick r:id="rId5"/>
              </a:rPr>
              <a:t>Primrose Kitten | GCSE and A-Level Revision | Primrose Kitten</a:t>
            </a:r>
            <a:endParaRPr lang="en-GB" sz="1700" dirty="0">
              <a:solidFill>
                <a:srgbClr val="242424"/>
              </a:solidFill>
              <a:cs typeface="Segoe UI"/>
            </a:endParaRPr>
          </a:p>
          <a:p>
            <a:r>
              <a:rPr lang="en-GB" sz="1700" dirty="0">
                <a:solidFill>
                  <a:srgbClr val="242424"/>
                </a:solidFill>
                <a:cs typeface="Segoe UI"/>
              </a:rPr>
              <a:t>Physics &amp; Maths Tutor: Best place to find comprehensive revision notes, exam questions by topic, mind maps and videos for each module of the AQA GCSE sciences syllabus, not just Physics! </a:t>
            </a:r>
            <a:r>
              <a:rPr lang="en-GB" sz="1700" dirty="0">
                <a:solidFill>
                  <a:srgbClr val="242424"/>
                </a:solidFill>
                <a:cs typeface="Segoe UI"/>
                <a:hlinkClick r:id="rId6"/>
              </a:rPr>
              <a:t>Physics &amp; Maths Tutor</a:t>
            </a:r>
            <a:endParaRPr lang="en-GB" sz="1700" dirty="0">
              <a:solidFill>
                <a:srgbClr val="242424"/>
              </a:solidFill>
            </a:endParaRPr>
          </a:p>
          <a:p>
            <a:r>
              <a:rPr lang="en-GB" sz="1700" dirty="0">
                <a:solidFill>
                  <a:srgbClr val="242424"/>
                </a:solidFill>
                <a:ea typeface="+mn-lt"/>
                <a:cs typeface="+mn-lt"/>
                <a:hlinkClick r:id="rId7"/>
              </a:rPr>
              <a:t>Study Rocket — free Exam-Specific A-level &amp; GCSE Revision Content</a:t>
            </a:r>
            <a:r>
              <a:rPr lang="en-GB" sz="1700" dirty="0">
                <a:solidFill>
                  <a:srgbClr val="242424"/>
                </a:solidFill>
                <a:ea typeface="+mn-lt"/>
                <a:cs typeface="Segoe UI"/>
              </a:rPr>
              <a:t> Free revision notes, lessons, and assessment questions for AQA GCSE Science and more. </a:t>
            </a:r>
            <a:endParaRPr lang="en-GB" sz="1700" u="sng" dirty="0">
              <a:solidFill>
                <a:srgbClr val="242424"/>
              </a:solidFill>
              <a:cs typeface="Segoe UI"/>
            </a:endParaRPr>
          </a:p>
          <a:p>
            <a:r>
              <a:rPr lang="en-GB" sz="1700" dirty="0">
                <a:solidFill>
                  <a:srgbClr val="242424"/>
                </a:solidFill>
                <a:ea typeface="+mn-lt"/>
                <a:cs typeface="+mn-lt"/>
              </a:rPr>
              <a:t>At Focus you will find animations for all the required practical's – collect data and draw graphs, all at the touch of a button. </a:t>
            </a:r>
            <a:r>
              <a:rPr lang="en-GB" sz="1700" dirty="0">
                <a:solidFill>
                  <a:srgbClr val="242424"/>
                </a:solidFill>
                <a:ea typeface="+mn-lt"/>
                <a:cs typeface="+mn-lt"/>
                <a:hlinkClick r:id="rId8">
                  <a:extLst>
                    <a:ext uri="{A12FA001-AC4F-418D-AE19-62706E023703}">
                      <ahyp:hlinkClr xmlns:ahyp="http://schemas.microsoft.com/office/drawing/2018/hyperlinkcolor" val="tx"/>
                    </a:ext>
                  </a:extLst>
                </a:hlinkClick>
              </a:rPr>
              <a:t>https://www.focuselearning.co.uk/u/32876/nxezbedbfedCBAyDpBrseAsACApxtbzby</a:t>
            </a:r>
            <a:endParaRPr lang="en-GB" sz="1700" dirty="0">
              <a:solidFill>
                <a:srgbClr val="242424"/>
              </a:solidFill>
              <a:ea typeface="+mn-lt"/>
              <a:cs typeface="Segoe UI"/>
            </a:endParaRPr>
          </a:p>
          <a:p>
            <a:r>
              <a:rPr lang="en-GB" sz="1700" dirty="0">
                <a:solidFill>
                  <a:srgbClr val="242424"/>
                </a:solidFill>
                <a:ea typeface="+mn-lt"/>
                <a:cs typeface="+mn-lt"/>
              </a:rPr>
              <a:t>Save my Exams is perfect for all your revision needs – lots of free resources but there is a limit.    </a:t>
            </a:r>
            <a:r>
              <a:rPr lang="en-GB" sz="1700" dirty="0">
                <a:solidFill>
                  <a:srgbClr val="242424"/>
                </a:solidFill>
                <a:ea typeface="+mn-lt"/>
                <a:cs typeface="+mn-lt"/>
                <a:hlinkClick r:id="rId9"/>
              </a:rPr>
              <a:t>GCSE Revision Notes &amp; Exam-Style Questions</a:t>
            </a:r>
            <a:r>
              <a:rPr lang="en-GB" sz="1700" dirty="0">
                <a:solidFill>
                  <a:srgbClr val="242424"/>
                </a:solidFill>
                <a:ea typeface="+mn-lt"/>
                <a:cs typeface="Segoe UI"/>
              </a:rPr>
              <a:t> </a:t>
            </a:r>
            <a:endParaRPr lang="en-GB" sz="1700" dirty="0">
              <a:solidFill>
                <a:srgbClr val="242424"/>
              </a:solidFill>
              <a:cs typeface="Segoe UI"/>
            </a:endParaRPr>
          </a:p>
          <a:p>
            <a:r>
              <a:rPr lang="en-GB" sz="1700" dirty="0">
                <a:solidFill>
                  <a:srgbClr val="242424"/>
                </a:solidFill>
                <a:cs typeface="Segoe UI"/>
              </a:rPr>
              <a:t>TIP - For creating revision flashcards and mind maps for AQA GCSE Science, the best sites are Quizlet for flashcards (Quizlet), Coggle for mind maps (Coggle), </a:t>
            </a:r>
            <a:r>
              <a:rPr lang="en-GB" sz="1700" dirty="0" err="1">
                <a:solidFill>
                  <a:srgbClr val="242424"/>
                </a:solidFill>
                <a:cs typeface="Segoe UI"/>
              </a:rPr>
              <a:t>GoConqr</a:t>
            </a:r>
            <a:r>
              <a:rPr lang="en-GB" sz="1700" dirty="0">
                <a:solidFill>
                  <a:srgbClr val="242424"/>
                </a:solidFill>
                <a:cs typeface="Segoe UI"/>
              </a:rPr>
              <a:t> for both flashcards and mind maps (</a:t>
            </a:r>
            <a:r>
              <a:rPr lang="en-GB" sz="1700" dirty="0" err="1">
                <a:solidFill>
                  <a:srgbClr val="242424"/>
                </a:solidFill>
                <a:cs typeface="Segoe UI"/>
              </a:rPr>
              <a:t>GoConqr</a:t>
            </a:r>
            <a:r>
              <a:rPr lang="en-GB" sz="1700" dirty="0">
                <a:solidFill>
                  <a:srgbClr val="242424"/>
                </a:solidFill>
                <a:cs typeface="Segoe UI"/>
              </a:rPr>
              <a:t>), </a:t>
            </a:r>
            <a:r>
              <a:rPr lang="en-GB" sz="1700" dirty="0" err="1">
                <a:solidFill>
                  <a:srgbClr val="242424"/>
                </a:solidFill>
                <a:cs typeface="Segoe UI"/>
              </a:rPr>
              <a:t>Revisely</a:t>
            </a:r>
            <a:r>
              <a:rPr lang="en-GB" sz="1700" dirty="0">
                <a:solidFill>
                  <a:srgbClr val="242424"/>
                </a:solidFill>
                <a:cs typeface="Segoe UI"/>
              </a:rPr>
              <a:t> for AI-powered flashcard generation (</a:t>
            </a:r>
            <a:r>
              <a:rPr lang="en-GB" sz="1700" dirty="0" err="1">
                <a:solidFill>
                  <a:srgbClr val="242424"/>
                </a:solidFill>
                <a:cs typeface="Segoe UI"/>
              </a:rPr>
              <a:t>Revisely</a:t>
            </a:r>
            <a:r>
              <a:rPr lang="en-GB" sz="1700" dirty="0">
                <a:solidFill>
                  <a:srgbClr val="242424"/>
                </a:solidFill>
                <a:cs typeface="Segoe UI"/>
              </a:rPr>
              <a:t>), and Collins GCSE Revision for downloadable flashcards (Collins GCSE Revision).</a:t>
            </a:r>
            <a:endParaRPr lang="en-GB" sz="1700" dirty="0"/>
          </a:p>
          <a:p>
            <a:endParaRPr lang="en-GB" sz="1600" dirty="0">
              <a:solidFill>
                <a:srgbClr val="000000"/>
              </a:solidFill>
              <a:latin typeface="Aptos" panose="02110004020202020204"/>
              <a:cs typeface="Segoe UI"/>
            </a:endParaRPr>
          </a:p>
        </p:txBody>
      </p:sp>
      <p:pic>
        <p:nvPicPr>
          <p:cNvPr id="6" name="Picture 5">
            <a:hlinkClick r:id="rId2"/>
            <a:extLst>
              <a:ext uri="{FF2B5EF4-FFF2-40B4-BE49-F238E27FC236}">
                <a16:creationId xmlns:a16="http://schemas.microsoft.com/office/drawing/2014/main" id="{8B8E135B-75CD-38E3-5816-3A44A31C06DC}"/>
              </a:ext>
            </a:extLst>
          </p:cNvPr>
          <p:cNvPicPr>
            <a:picLocks noChangeAspect="1"/>
          </p:cNvPicPr>
          <p:nvPr/>
        </p:nvPicPr>
        <p:blipFill>
          <a:blip r:embed="rId10"/>
          <a:stretch>
            <a:fillRect/>
          </a:stretch>
        </p:blipFill>
        <p:spPr>
          <a:xfrm>
            <a:off x="9179967" y="2392981"/>
            <a:ext cx="2609189" cy="4261986"/>
          </a:xfrm>
          <a:prstGeom prst="rect">
            <a:avLst/>
          </a:prstGeom>
        </p:spPr>
      </p:pic>
      <p:pic>
        <p:nvPicPr>
          <p:cNvPr id="5" name="Picture 2" descr="Art - St John Henry Newman Catholic School">
            <a:extLst>
              <a:ext uri="{FF2B5EF4-FFF2-40B4-BE49-F238E27FC236}">
                <a16:creationId xmlns:a16="http://schemas.microsoft.com/office/drawing/2014/main" id="{B1DF7E3A-667D-226E-F0D9-42E70A6D159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7279" y="1373461"/>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673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44C7C-9E19-CC4F-BF6B-5E6E05009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9017A-0491-BAF8-ACC3-DDAF6B4E487E}"/>
              </a:ext>
            </a:extLst>
          </p:cNvPr>
          <p:cNvSpPr>
            <a:spLocks noGrp="1"/>
          </p:cNvSpPr>
          <p:nvPr>
            <p:ph type="title"/>
          </p:nvPr>
        </p:nvSpPr>
        <p:spPr>
          <a:xfrm>
            <a:off x="838199" y="136918"/>
            <a:ext cx="10515600" cy="1325563"/>
          </a:xfrm>
        </p:spPr>
        <p:txBody>
          <a:bodyPr/>
          <a:lstStyle/>
          <a:p>
            <a:r>
              <a:rPr lang="en-US" b="1"/>
              <a:t>Geography</a:t>
            </a:r>
            <a:endParaRPr lang="en-GB" b="1"/>
          </a:p>
        </p:txBody>
      </p:sp>
      <p:sp>
        <p:nvSpPr>
          <p:cNvPr id="3" name="Content Placeholder 2">
            <a:extLst>
              <a:ext uri="{FF2B5EF4-FFF2-40B4-BE49-F238E27FC236}">
                <a16:creationId xmlns:a16="http://schemas.microsoft.com/office/drawing/2014/main" id="{E5DBC6E3-5E40-56D6-E40A-64EBBB3339E3}"/>
              </a:ext>
            </a:extLst>
          </p:cNvPr>
          <p:cNvSpPr>
            <a:spLocks noGrp="1"/>
          </p:cNvSpPr>
          <p:nvPr>
            <p:ph idx="1"/>
          </p:nvPr>
        </p:nvSpPr>
        <p:spPr>
          <a:xfrm>
            <a:off x="584955" y="1339910"/>
            <a:ext cx="11376769" cy="5231882"/>
          </a:xfrm>
        </p:spPr>
        <p:txBody>
          <a:bodyPr vert="horz" lIns="91440" tIns="45720" rIns="91440" bIns="45720" rtlCol="0" anchor="t">
            <a:noAutofit/>
          </a:bodyPr>
          <a:lstStyle/>
          <a:p>
            <a:pPr>
              <a:lnSpc>
                <a:spcPct val="100000"/>
              </a:lnSpc>
              <a:spcBef>
                <a:spcPts val="800"/>
              </a:spcBef>
            </a:pPr>
            <a:r>
              <a:rPr lang="en-GB" sz="2150" b="1" i="1" u="sng" dirty="0"/>
              <a:t>Past Papers </a:t>
            </a:r>
            <a:r>
              <a:rPr lang="en-GB" sz="2150" dirty="0"/>
              <a:t>– Go through a timed paper without any support. Then, go through with a different colour pen (and revision guide) to see what you missed and add improvements.</a:t>
            </a:r>
          </a:p>
          <a:p>
            <a:pPr>
              <a:lnSpc>
                <a:spcPct val="100000"/>
              </a:lnSpc>
              <a:spcBef>
                <a:spcPts val="800"/>
              </a:spcBef>
            </a:pPr>
            <a:r>
              <a:rPr lang="en-GB" sz="2150" dirty="0"/>
              <a:t>Revise </a:t>
            </a:r>
            <a:r>
              <a:rPr lang="en-GB" sz="2150" b="1" u="sng" dirty="0"/>
              <a:t>Case Studies </a:t>
            </a:r>
            <a:r>
              <a:rPr lang="en-GB" sz="2150" dirty="0"/>
              <a:t>–shrink key facts, dates and locations onto a mind map or flashcard for each key location you study (only focus on a few key details!)</a:t>
            </a:r>
          </a:p>
          <a:p>
            <a:pPr>
              <a:lnSpc>
                <a:spcPct val="100000"/>
              </a:lnSpc>
              <a:spcBef>
                <a:spcPts val="800"/>
              </a:spcBef>
            </a:pPr>
            <a:r>
              <a:rPr lang="en-GB" sz="2150" dirty="0"/>
              <a:t>Learn the </a:t>
            </a:r>
            <a:r>
              <a:rPr lang="en-GB" sz="2150" b="1" u="sng" dirty="0"/>
              <a:t>key vocabulary </a:t>
            </a:r>
            <a:r>
              <a:rPr lang="en-GB" sz="2150" dirty="0"/>
              <a:t>for each topic and exam questions e.g. distribution, disparity, development gap. This makes reading and understanding exam questions easier and quicker!</a:t>
            </a:r>
          </a:p>
          <a:p>
            <a:pPr>
              <a:lnSpc>
                <a:spcPct val="100000"/>
              </a:lnSpc>
              <a:spcBef>
                <a:spcPts val="800"/>
              </a:spcBef>
            </a:pPr>
            <a:r>
              <a:rPr lang="en-GB" sz="2150" dirty="0"/>
              <a:t>Know your </a:t>
            </a:r>
            <a:r>
              <a:rPr lang="en-GB" sz="2150" b="1" u="sng" dirty="0"/>
              <a:t>fieldwork title, data collection and data presentation methods </a:t>
            </a:r>
            <a:r>
              <a:rPr lang="en-GB" sz="2150" dirty="0"/>
              <a:t>for Paper 3!</a:t>
            </a:r>
          </a:p>
          <a:p>
            <a:pPr>
              <a:lnSpc>
                <a:spcPct val="100000"/>
              </a:lnSpc>
              <a:spcBef>
                <a:spcPts val="800"/>
              </a:spcBef>
            </a:pPr>
            <a:r>
              <a:rPr lang="en-GB" sz="2150" dirty="0"/>
              <a:t>Some helpful websites:</a:t>
            </a:r>
          </a:p>
          <a:p>
            <a:pPr lvl="1">
              <a:lnSpc>
                <a:spcPct val="100000"/>
              </a:lnSpc>
            </a:pPr>
            <a:r>
              <a:rPr lang="en-GB" sz="1900" i="1" u="sng" dirty="0">
                <a:solidFill>
                  <a:srgbClr val="0070C0"/>
                </a:solidFill>
                <a:hlinkClick r:id="rId2">
                  <a:extLst>
                    <a:ext uri="{A12FA001-AC4F-418D-AE19-62706E023703}">
                      <ahyp:hlinkClr xmlns:ahyp="http://schemas.microsoft.com/office/drawing/2018/hyperlinkcolor" val="tx"/>
                    </a:ext>
                  </a:extLst>
                </a:hlinkClick>
              </a:rPr>
              <a:t>https://www.physicsandmathstutor.com/geography-revision/gcse-aqa/</a:t>
            </a:r>
            <a:r>
              <a:rPr lang="en-GB" sz="1900" i="1" u="sng" dirty="0">
                <a:solidFill>
                  <a:srgbClr val="0070C0"/>
                </a:solidFill>
              </a:rPr>
              <a:t> </a:t>
            </a:r>
            <a:r>
              <a:rPr lang="en-GB" sz="1900" dirty="0">
                <a:sym typeface="Wingdings" panose="05000000000000000000" pitchFamily="2" charset="2"/>
              </a:rPr>
              <a:t> Ready made revision notes, flash cards etc </a:t>
            </a:r>
            <a:endParaRPr lang="en-GB" sz="1900" i="1" u="sng" dirty="0">
              <a:solidFill>
                <a:srgbClr val="0070C0"/>
              </a:solidFill>
            </a:endParaRPr>
          </a:p>
          <a:p>
            <a:pPr lvl="1">
              <a:lnSpc>
                <a:spcPct val="100000"/>
              </a:lnSpc>
            </a:pPr>
            <a:r>
              <a:rPr lang="en-GB" sz="1900" i="1" u="sng" dirty="0">
                <a:solidFill>
                  <a:srgbClr val="0070C0"/>
                </a:solidFill>
                <a:hlinkClick r:id="rId3">
                  <a:extLst>
                    <a:ext uri="{A12FA001-AC4F-418D-AE19-62706E023703}">
                      <ahyp:hlinkClr xmlns:ahyp="http://schemas.microsoft.com/office/drawing/2018/hyperlinkcolor" val="tx"/>
                    </a:ext>
                  </a:extLst>
                </a:hlinkClick>
              </a:rPr>
              <a:t>GCSE Geography Interactive Revision - Internet Geography</a:t>
            </a:r>
            <a:r>
              <a:rPr lang="en-GB" sz="1900" i="1" u="sng" dirty="0">
                <a:solidFill>
                  <a:srgbClr val="0070C0"/>
                </a:solidFill>
              </a:rPr>
              <a:t> </a:t>
            </a:r>
            <a:r>
              <a:rPr lang="en-GB" sz="1900" dirty="0">
                <a:sym typeface="Wingdings" panose="05000000000000000000" pitchFamily="2" charset="2"/>
              </a:rPr>
              <a:t> Ready made knowledge organisers, mind maps, flash cards etc </a:t>
            </a:r>
            <a:endParaRPr lang="en-GB" sz="1900" i="1" u="sng" dirty="0">
              <a:solidFill>
                <a:srgbClr val="0070C0"/>
              </a:solidFill>
            </a:endParaRPr>
          </a:p>
          <a:p>
            <a:pPr lvl="1">
              <a:lnSpc>
                <a:spcPct val="100000"/>
              </a:lnSpc>
            </a:pPr>
            <a:r>
              <a:rPr lang="en-GB" sz="1900" i="1" u="sng" dirty="0">
                <a:solidFill>
                  <a:srgbClr val="0070C0"/>
                </a:solidFill>
              </a:rPr>
              <a:t>GCSE Pod </a:t>
            </a:r>
            <a:r>
              <a:rPr lang="en-GB" sz="1900" dirty="0">
                <a:sym typeface="Wingdings" panose="05000000000000000000" pitchFamily="2" charset="2"/>
              </a:rPr>
              <a:t> Quick simple videos and mini quizzes.</a:t>
            </a:r>
            <a:endParaRPr lang="en-GB" sz="1900" dirty="0"/>
          </a:p>
        </p:txBody>
      </p:sp>
      <p:pic>
        <p:nvPicPr>
          <p:cNvPr id="4" name="Picture 2" descr="Art - St John Henry Newman Catholic School">
            <a:extLst>
              <a:ext uri="{FF2B5EF4-FFF2-40B4-BE49-F238E27FC236}">
                <a16:creationId xmlns:a16="http://schemas.microsoft.com/office/drawing/2014/main" id="{6464D795-7F28-A1BB-F831-AC422D1F2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936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108C8-7172-E22A-111C-FAECCAB2B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5EFD4-C3A4-23D7-5C62-B674AFBF0998}"/>
              </a:ext>
            </a:extLst>
          </p:cNvPr>
          <p:cNvSpPr>
            <a:spLocks noGrp="1"/>
          </p:cNvSpPr>
          <p:nvPr>
            <p:ph type="title"/>
          </p:nvPr>
        </p:nvSpPr>
        <p:spPr>
          <a:xfrm>
            <a:off x="838200" y="349045"/>
            <a:ext cx="10515600" cy="913069"/>
          </a:xfrm>
        </p:spPr>
        <p:txBody>
          <a:bodyPr/>
          <a:lstStyle/>
          <a:p>
            <a:r>
              <a:rPr lang="en-US" b="1"/>
              <a:t>History</a:t>
            </a:r>
            <a:endParaRPr lang="en-GB" b="1"/>
          </a:p>
        </p:txBody>
      </p:sp>
      <p:sp>
        <p:nvSpPr>
          <p:cNvPr id="3" name="Content Placeholder 2">
            <a:extLst>
              <a:ext uri="{FF2B5EF4-FFF2-40B4-BE49-F238E27FC236}">
                <a16:creationId xmlns:a16="http://schemas.microsoft.com/office/drawing/2014/main" id="{7CED9D96-F99C-A89B-4D43-BEA62199EB8A}"/>
              </a:ext>
            </a:extLst>
          </p:cNvPr>
          <p:cNvSpPr>
            <a:spLocks noGrp="1"/>
          </p:cNvSpPr>
          <p:nvPr>
            <p:ph idx="1"/>
          </p:nvPr>
        </p:nvSpPr>
        <p:spPr>
          <a:xfrm>
            <a:off x="838200" y="1605583"/>
            <a:ext cx="10515600" cy="4903372"/>
          </a:xfrm>
        </p:spPr>
        <p:txBody>
          <a:bodyPr vert="horz" lIns="91440" tIns="45720" rIns="91440" bIns="45720" rtlCol="0" anchor="t">
            <a:normAutofit fontScale="77500" lnSpcReduction="20000"/>
          </a:bodyPr>
          <a:lstStyle/>
          <a:p>
            <a:r>
              <a:rPr lang="en-GB"/>
              <a:t>Flash cards work well for the Medicine unit, especially for revising the individuals and how they contributed to developments in medicine.</a:t>
            </a:r>
          </a:p>
          <a:p>
            <a:r>
              <a:rPr lang="en-GB"/>
              <a:t>The BBC Teach History Medicine Through Time video clips on </a:t>
            </a:r>
            <a:r>
              <a:rPr lang="en-GB" err="1"/>
              <a:t>Youtube</a:t>
            </a:r>
            <a:r>
              <a:rPr lang="en-GB"/>
              <a:t> are also a useful resource for the Medicine unit.</a:t>
            </a:r>
          </a:p>
          <a:p>
            <a:r>
              <a:rPr lang="en-GB"/>
              <a:t>Mind maps work well for topics like Germany and WW1. For example, you could mind map the causes of WW1 and explain different factors.</a:t>
            </a:r>
          </a:p>
          <a:p>
            <a:r>
              <a:rPr lang="en-GB"/>
              <a:t>Timelines work well for all of the GCSE topics.</a:t>
            </a:r>
          </a:p>
          <a:p>
            <a:r>
              <a:rPr lang="en-GB"/>
              <a:t>For the Normans unit, make sure you know the site study thoroughly (Pevensey Castle</a:t>
            </a:r>
            <a:r>
              <a:rPr lang="en-GB" dirty="0"/>
              <a:t>). This is the only question that is guaranteed to come up on the exam.</a:t>
            </a:r>
          </a:p>
          <a:p>
            <a:r>
              <a:rPr lang="en-GB"/>
              <a:t>When you are confident with the subject content, work on practice questions. Make sure you use a timer and green pen your work afterwards using your revision guides.</a:t>
            </a:r>
          </a:p>
          <a:p>
            <a:r>
              <a:rPr lang="en-GB"/>
              <a:t>Useful websites:</a:t>
            </a:r>
          </a:p>
          <a:p>
            <a:pPr marL="0" indent="0">
              <a:buNone/>
            </a:pPr>
            <a:r>
              <a:rPr lang="en-GB"/>
              <a:t>	</a:t>
            </a:r>
            <a:r>
              <a:rPr lang="en-GB">
                <a:hlinkClick r:id="rId2"/>
              </a:rPr>
              <a:t>https://www.bbc.co.uk/bitesize/examspecs/zxjk4j6</a:t>
            </a:r>
            <a:endParaRPr lang="en-GB"/>
          </a:p>
          <a:p>
            <a:pPr marL="0" indent="0">
              <a:buNone/>
            </a:pPr>
            <a:r>
              <a:rPr lang="en-GB"/>
              <a:t>	</a:t>
            </a:r>
            <a:r>
              <a:rPr lang="en-GB">
                <a:hlinkClick r:id="rId3"/>
              </a:rPr>
              <a:t>https://quizlet.com/gb/content/gcse-history-revision</a:t>
            </a:r>
            <a:endParaRPr lang="en-GB"/>
          </a:p>
          <a:p>
            <a:pPr marL="0" indent="0">
              <a:buNone/>
            </a:pPr>
            <a:endParaRPr lang="en-GB"/>
          </a:p>
        </p:txBody>
      </p:sp>
      <p:pic>
        <p:nvPicPr>
          <p:cNvPr id="5" name="Picture 2" descr="Art - St John Henry Newman Catholic School">
            <a:extLst>
              <a:ext uri="{FF2B5EF4-FFF2-40B4-BE49-F238E27FC236}">
                <a16:creationId xmlns:a16="http://schemas.microsoft.com/office/drawing/2014/main" id="{684C69FE-E477-0F43-E837-CBA94D440F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028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3303-E335-F116-56D3-61C6B565C2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ECD3C-09E1-3F6B-CDE2-B1DC7CDAE785}"/>
              </a:ext>
            </a:extLst>
          </p:cNvPr>
          <p:cNvSpPr>
            <a:spLocks noGrp="1"/>
          </p:cNvSpPr>
          <p:nvPr>
            <p:ph type="title"/>
          </p:nvPr>
        </p:nvSpPr>
        <p:spPr/>
        <p:txBody>
          <a:bodyPr/>
          <a:lstStyle/>
          <a:p>
            <a:r>
              <a:rPr lang="en-US" b="1"/>
              <a:t>Construction</a:t>
            </a:r>
            <a:endParaRPr lang="en-GB" b="1"/>
          </a:p>
        </p:txBody>
      </p:sp>
      <p:sp>
        <p:nvSpPr>
          <p:cNvPr id="3" name="Content Placeholder 2">
            <a:extLst>
              <a:ext uri="{FF2B5EF4-FFF2-40B4-BE49-F238E27FC236}">
                <a16:creationId xmlns:a16="http://schemas.microsoft.com/office/drawing/2014/main" id="{915B585C-FE53-D098-F84C-F3D444D03DBA}"/>
              </a:ext>
            </a:extLst>
          </p:cNvPr>
          <p:cNvSpPr>
            <a:spLocks noGrp="1"/>
          </p:cNvSpPr>
          <p:nvPr>
            <p:ph idx="1"/>
          </p:nvPr>
        </p:nvSpPr>
        <p:spPr/>
        <p:txBody>
          <a:bodyPr vert="horz" lIns="91440" tIns="45720" rIns="91440" bIns="45720" rtlCol="0" anchor="t">
            <a:normAutofit/>
          </a:bodyPr>
          <a:lstStyle/>
          <a:p>
            <a:r>
              <a:rPr lang="en-GB"/>
              <a:t>Download or print off the two revision booklets that are in the BTEC Construction folder. </a:t>
            </a:r>
          </a:p>
          <a:p>
            <a:r>
              <a:rPr lang="en-GB"/>
              <a:t>Make flash cards on the materials used in the construction industry.</a:t>
            </a:r>
          </a:p>
          <a:p>
            <a:r>
              <a:rPr lang="en-GB">
                <a:hlinkClick r:id="rId2"/>
              </a:rPr>
              <a:t>BTEC Firsts Construction &amp; Built Environment (2018) | Pearson qualifications</a:t>
            </a:r>
            <a:endParaRPr lang="en-GB"/>
          </a:p>
        </p:txBody>
      </p:sp>
      <p:pic>
        <p:nvPicPr>
          <p:cNvPr id="5" name="Picture 2" descr="Art - St John Henry Newman Catholic School">
            <a:extLst>
              <a:ext uri="{FF2B5EF4-FFF2-40B4-BE49-F238E27FC236}">
                <a16:creationId xmlns:a16="http://schemas.microsoft.com/office/drawing/2014/main" id="{0B360B51-6C8F-E10C-BF38-5E75ED196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419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29A24-74D8-6369-6871-0D94CA5F6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59F6F-9D88-F88D-1AA7-70DEEE93413A}"/>
              </a:ext>
            </a:extLst>
          </p:cNvPr>
          <p:cNvSpPr>
            <a:spLocks noGrp="1"/>
          </p:cNvSpPr>
          <p:nvPr>
            <p:ph type="title"/>
          </p:nvPr>
        </p:nvSpPr>
        <p:spPr/>
        <p:txBody>
          <a:bodyPr/>
          <a:lstStyle/>
          <a:p>
            <a:r>
              <a:rPr lang="en-US" b="1"/>
              <a:t>Music</a:t>
            </a:r>
            <a:endParaRPr lang="en-GB" b="1"/>
          </a:p>
        </p:txBody>
      </p:sp>
      <p:sp>
        <p:nvSpPr>
          <p:cNvPr id="3" name="Content Placeholder 2">
            <a:extLst>
              <a:ext uri="{FF2B5EF4-FFF2-40B4-BE49-F238E27FC236}">
                <a16:creationId xmlns:a16="http://schemas.microsoft.com/office/drawing/2014/main" id="{F99390A9-2455-5DFD-247C-A1DF126E7758}"/>
              </a:ext>
            </a:extLst>
          </p:cNvPr>
          <p:cNvSpPr>
            <a:spLocks noGrp="1"/>
          </p:cNvSpPr>
          <p:nvPr>
            <p:ph idx="1"/>
          </p:nvPr>
        </p:nvSpPr>
        <p:spPr/>
        <p:txBody>
          <a:bodyPr vert="horz" lIns="91440" tIns="45720" rIns="91440" bIns="45720" rtlCol="0" anchor="t">
            <a:normAutofit fontScale="92500"/>
          </a:bodyPr>
          <a:lstStyle/>
          <a:p>
            <a:r>
              <a:rPr lang="en-GB"/>
              <a:t>Flashcards work well for the key terminology and set works. </a:t>
            </a:r>
          </a:p>
          <a:p>
            <a:r>
              <a:rPr lang="en-GB"/>
              <a:t>Revise the elements of music in the set works (Africa and Badinerie)</a:t>
            </a:r>
          </a:p>
          <a:p>
            <a:r>
              <a:rPr lang="en-GB"/>
              <a:t>Revise the elements in the music theory section in this link, as well as the sections on Africa and Badinerie</a:t>
            </a:r>
          </a:p>
          <a:p>
            <a:r>
              <a:rPr lang="en-GB"/>
              <a:t>Use this link to revise key terms: </a:t>
            </a:r>
            <a:r>
              <a:rPr lang="en-GB">
                <a:ea typeface="+mn-lt"/>
                <a:cs typeface="+mn-lt"/>
                <a:hlinkClick r:id="rId2"/>
              </a:rPr>
              <a:t>https://resources.eduqas.co.uk/Pages/ResourceSingle.aspx?rIid=1289</a:t>
            </a:r>
            <a:endParaRPr lang="en-GB">
              <a:ea typeface="+mn-lt"/>
              <a:cs typeface="+mn-lt"/>
            </a:endParaRPr>
          </a:p>
          <a:p>
            <a:r>
              <a:rPr lang="en-GB"/>
              <a:t>Use this link to complete practice questions: </a:t>
            </a:r>
            <a:r>
              <a:rPr lang="en-GB">
                <a:ea typeface="+mn-lt"/>
                <a:cs typeface="+mn-lt"/>
                <a:hlinkClick r:id="rId3"/>
              </a:rPr>
              <a:t>https://resource.download.wjec.co.uk/vtc/2015-16/15-16_22/website/eng/index.html</a:t>
            </a:r>
          </a:p>
          <a:p>
            <a:endParaRPr lang="en-GB"/>
          </a:p>
        </p:txBody>
      </p:sp>
      <p:pic>
        <p:nvPicPr>
          <p:cNvPr id="5" name="Picture 2" descr="Art - St John Henry Newman Catholic School">
            <a:extLst>
              <a:ext uri="{FF2B5EF4-FFF2-40B4-BE49-F238E27FC236}">
                <a16:creationId xmlns:a16="http://schemas.microsoft.com/office/drawing/2014/main" id="{5F092739-0300-4458-7325-50CAA6F727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668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10AED-D5A7-BA96-7EE7-9A6BB664A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730C9-AB75-88A2-FD54-1FF1F7B28196}"/>
              </a:ext>
            </a:extLst>
          </p:cNvPr>
          <p:cNvSpPr>
            <a:spLocks noGrp="1"/>
          </p:cNvSpPr>
          <p:nvPr>
            <p:ph type="title"/>
          </p:nvPr>
        </p:nvSpPr>
        <p:spPr/>
        <p:txBody>
          <a:bodyPr/>
          <a:lstStyle/>
          <a:p>
            <a:r>
              <a:rPr lang="en-US" b="1"/>
              <a:t>GCSE PE</a:t>
            </a:r>
            <a:endParaRPr lang="en-GB" b="1"/>
          </a:p>
        </p:txBody>
      </p:sp>
      <p:sp>
        <p:nvSpPr>
          <p:cNvPr id="3" name="Content Placeholder 2">
            <a:extLst>
              <a:ext uri="{FF2B5EF4-FFF2-40B4-BE49-F238E27FC236}">
                <a16:creationId xmlns:a16="http://schemas.microsoft.com/office/drawing/2014/main" id="{A07FA1C3-5FAD-7F08-DDB2-7D2440851ACF}"/>
              </a:ext>
            </a:extLst>
          </p:cNvPr>
          <p:cNvSpPr>
            <a:spLocks noGrp="1"/>
          </p:cNvSpPr>
          <p:nvPr>
            <p:ph idx="1"/>
          </p:nvPr>
        </p:nvSpPr>
        <p:spPr>
          <a:xfrm>
            <a:off x="838200" y="1678550"/>
            <a:ext cx="10907486" cy="4814325"/>
          </a:xfrm>
        </p:spPr>
        <p:txBody>
          <a:bodyPr vert="horz" lIns="91440" tIns="45720" rIns="91440" bIns="45720" rtlCol="0" anchor="t">
            <a:normAutofit/>
          </a:bodyPr>
          <a:lstStyle/>
          <a:p>
            <a:r>
              <a:rPr lang="en-GB" sz="2200"/>
              <a:t>Complete all HW tasks as directed by staff which will help you to recall/retrieve previous learning through </a:t>
            </a:r>
            <a:r>
              <a:rPr lang="en-GB" sz="2200" err="1"/>
              <a:t>Everlearner</a:t>
            </a:r>
            <a:r>
              <a:rPr lang="en-GB" sz="2200"/>
              <a:t> tasks and sharpen exam technique to answer written past paper questions.</a:t>
            </a:r>
          </a:p>
          <a:p>
            <a:pPr marL="0" indent="0">
              <a:buNone/>
            </a:pPr>
            <a:r>
              <a:rPr lang="en-GB" sz="2200"/>
              <a:t>Independently -</a:t>
            </a:r>
          </a:p>
          <a:p>
            <a:r>
              <a:rPr lang="en-GB" sz="2200"/>
              <a:t>Identify topic areas that were weaker from the November mock and prioritise revision for those topics.</a:t>
            </a:r>
          </a:p>
          <a:p>
            <a:r>
              <a:rPr lang="en-GB" sz="2200"/>
              <a:t>Use the 2025 infographic sheets with past paper analysis to ensure you know the 'hot topics' that are likely to feature in this year's papers.</a:t>
            </a:r>
          </a:p>
          <a:p>
            <a:r>
              <a:rPr lang="en-GB" sz="2200"/>
              <a:t>Use The </a:t>
            </a:r>
            <a:r>
              <a:rPr lang="en-GB" sz="2200" err="1"/>
              <a:t>Everlearner</a:t>
            </a:r>
            <a:r>
              <a:rPr lang="en-GB" sz="2200"/>
              <a:t> website to watch short videos and test yourself with questions (</a:t>
            </a:r>
            <a:r>
              <a:rPr lang="en-GB" sz="2200">
                <a:ea typeface="+mn-lt"/>
                <a:cs typeface="+mn-lt"/>
                <a:hlinkClick r:id="rId2"/>
              </a:rPr>
              <a:t>Home :: The </a:t>
            </a:r>
            <a:r>
              <a:rPr lang="en-GB" sz="2200" err="1">
                <a:ea typeface="+mn-lt"/>
                <a:cs typeface="+mn-lt"/>
                <a:hlinkClick r:id="rId2"/>
              </a:rPr>
              <a:t>EverLearner</a:t>
            </a:r>
            <a:r>
              <a:rPr lang="en-GB" sz="2200">
                <a:ea typeface="+mn-lt"/>
                <a:cs typeface="+mn-lt"/>
              </a:rPr>
              <a:t>). </a:t>
            </a:r>
            <a:endParaRPr lang="en-GB" sz="2200"/>
          </a:p>
          <a:p>
            <a:r>
              <a:rPr lang="en-GB" sz="2200"/>
              <a:t>Use other learning platforms such as – (</a:t>
            </a:r>
            <a:r>
              <a:rPr lang="en-GB" sz="2200" err="1">
                <a:ea typeface="+mn-lt"/>
                <a:cs typeface="+mn-lt"/>
                <a:hlinkClick r:id="rId3"/>
              </a:rPr>
              <a:t>GCSEPod</a:t>
            </a:r>
            <a:r>
              <a:rPr lang="en-GB" sz="2200">
                <a:ea typeface="+mn-lt"/>
                <a:cs typeface="+mn-lt"/>
              </a:rPr>
              <a:t>), (</a:t>
            </a:r>
            <a:r>
              <a:rPr lang="en-GB" sz="2200">
                <a:ea typeface="+mn-lt"/>
                <a:cs typeface="+mn-lt"/>
                <a:hlinkClick r:id="rId4"/>
              </a:rPr>
              <a:t>GCSE Physical Education - Edexcel - BBC Bitesize</a:t>
            </a:r>
            <a:r>
              <a:rPr lang="en-GB" sz="2200">
                <a:ea typeface="+mn-lt"/>
                <a:cs typeface="+mn-lt"/>
              </a:rPr>
              <a:t>) </a:t>
            </a:r>
          </a:p>
          <a:p>
            <a:r>
              <a:rPr lang="en-GB" sz="2200">
                <a:ea typeface="+mn-lt"/>
                <a:cs typeface="+mn-lt"/>
              </a:rPr>
              <a:t>Use your GCSE PE Revision guide - BE ACTIVE with your revision!!</a:t>
            </a:r>
          </a:p>
        </p:txBody>
      </p:sp>
      <p:pic>
        <p:nvPicPr>
          <p:cNvPr id="5" name="Picture 2" descr="Art - St John Henry Newman Catholic School">
            <a:extLst>
              <a:ext uri="{FF2B5EF4-FFF2-40B4-BE49-F238E27FC236}">
                <a16:creationId xmlns:a16="http://schemas.microsoft.com/office/drawing/2014/main" id="{CEB92239-1024-BCC8-185E-4EAB58F0B7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400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FD5E-C6A5-8B89-11A1-3666D13FFA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DEB51-E531-9AA3-3425-060DF083C9D1}"/>
              </a:ext>
            </a:extLst>
          </p:cNvPr>
          <p:cNvSpPr>
            <a:spLocks noGrp="1"/>
          </p:cNvSpPr>
          <p:nvPr>
            <p:ph type="title"/>
          </p:nvPr>
        </p:nvSpPr>
        <p:spPr/>
        <p:txBody>
          <a:bodyPr/>
          <a:lstStyle/>
          <a:p>
            <a:r>
              <a:rPr lang="en-US" b="1"/>
              <a:t>Hospitality and Catering</a:t>
            </a:r>
            <a:endParaRPr lang="en-GB" b="1"/>
          </a:p>
        </p:txBody>
      </p:sp>
      <p:sp>
        <p:nvSpPr>
          <p:cNvPr id="3" name="Content Placeholder 2">
            <a:extLst>
              <a:ext uri="{FF2B5EF4-FFF2-40B4-BE49-F238E27FC236}">
                <a16:creationId xmlns:a16="http://schemas.microsoft.com/office/drawing/2014/main" id="{0B99FD38-B18D-817F-7C6F-BD691B3537E6}"/>
              </a:ext>
            </a:extLst>
          </p:cNvPr>
          <p:cNvSpPr>
            <a:spLocks noGrp="1"/>
          </p:cNvSpPr>
          <p:nvPr>
            <p:ph idx="1"/>
          </p:nvPr>
        </p:nvSpPr>
        <p:spPr/>
        <p:txBody>
          <a:bodyPr vert="horz" lIns="91440" tIns="45720" rIns="91440" bIns="45720" rtlCol="0" anchor="t">
            <a:normAutofit/>
          </a:bodyPr>
          <a:lstStyle/>
          <a:p>
            <a:r>
              <a:rPr lang="en-GB"/>
              <a:t>Past papers WJEC board </a:t>
            </a:r>
            <a:endParaRPr lang="en-US"/>
          </a:p>
          <a:p>
            <a:pPr lvl="1"/>
            <a:r>
              <a:rPr lang="en-US" sz="2800"/>
              <a:t>Complete it within timed conditions.</a:t>
            </a:r>
          </a:p>
          <a:p>
            <a:pPr lvl="1"/>
            <a:r>
              <a:rPr lang="en-US" sz="2800"/>
              <a:t>Mark it yourself (be harsh!).</a:t>
            </a:r>
          </a:p>
          <a:p>
            <a:pPr lvl="1"/>
            <a:r>
              <a:rPr lang="en-US" sz="2800"/>
              <a:t>Study the topics that you didn’t do so well on.</a:t>
            </a:r>
          </a:p>
          <a:p>
            <a:pPr lvl="1"/>
            <a:r>
              <a:rPr lang="en-US" sz="2800">
                <a:hlinkClick r:id="rId2"/>
              </a:rPr>
              <a:t>Level 1/2 vocational Award in Hospitality and Catering</a:t>
            </a:r>
            <a:endParaRPr lang="en-GB" sz="2800"/>
          </a:p>
          <a:p>
            <a:pPr marL="0" indent="0">
              <a:buNone/>
            </a:pPr>
            <a:endParaRPr lang="en-GB"/>
          </a:p>
          <a:p>
            <a:r>
              <a:rPr lang="en-GB"/>
              <a:t>Download the Specification – make flash cards on the key topics.</a:t>
            </a:r>
          </a:p>
          <a:p>
            <a:pPr marL="0" indent="0">
              <a:buNone/>
            </a:pPr>
            <a:endParaRPr lang="en-GB"/>
          </a:p>
          <a:p>
            <a:r>
              <a:rPr lang="en-GB"/>
              <a:t>Work through the revision book you have been given.</a:t>
            </a:r>
          </a:p>
        </p:txBody>
      </p:sp>
      <p:pic>
        <p:nvPicPr>
          <p:cNvPr id="5" name="Picture 2" descr="Art - St John Henry Newman Catholic School">
            <a:extLst>
              <a:ext uri="{FF2B5EF4-FFF2-40B4-BE49-F238E27FC236}">
                <a16:creationId xmlns:a16="http://schemas.microsoft.com/office/drawing/2014/main" id="{F1E30A3A-466B-3D28-BB48-081884C7D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435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7EB32-5BE3-00D0-56E5-7403F9BEA3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14168-771D-9E89-4EB2-07595687E976}"/>
              </a:ext>
            </a:extLst>
          </p:cNvPr>
          <p:cNvSpPr>
            <a:spLocks noGrp="1"/>
          </p:cNvSpPr>
          <p:nvPr>
            <p:ph type="title"/>
          </p:nvPr>
        </p:nvSpPr>
        <p:spPr/>
        <p:txBody>
          <a:bodyPr/>
          <a:lstStyle/>
          <a:p>
            <a:r>
              <a:rPr lang="en-US" b="1"/>
              <a:t>DT</a:t>
            </a:r>
            <a:endParaRPr lang="en-GB" b="1"/>
          </a:p>
        </p:txBody>
      </p:sp>
      <p:sp>
        <p:nvSpPr>
          <p:cNvPr id="3" name="Content Placeholder 2">
            <a:extLst>
              <a:ext uri="{FF2B5EF4-FFF2-40B4-BE49-F238E27FC236}">
                <a16:creationId xmlns:a16="http://schemas.microsoft.com/office/drawing/2014/main" id="{4380525C-999B-5FA7-259B-306D72375C3A}"/>
              </a:ext>
            </a:extLst>
          </p:cNvPr>
          <p:cNvSpPr>
            <a:spLocks noGrp="1"/>
          </p:cNvSpPr>
          <p:nvPr>
            <p:ph idx="1"/>
          </p:nvPr>
        </p:nvSpPr>
        <p:spPr>
          <a:xfrm>
            <a:off x="838200" y="1496112"/>
            <a:ext cx="10515600" cy="4680851"/>
          </a:xfrm>
        </p:spPr>
        <p:txBody>
          <a:bodyPr vert="horz" lIns="91440" tIns="45720" rIns="91440" bIns="45720" rtlCol="0" anchor="t">
            <a:normAutofit fontScale="92500" lnSpcReduction="20000"/>
          </a:bodyPr>
          <a:lstStyle/>
          <a:p>
            <a:r>
              <a:rPr lang="en-GB"/>
              <a:t>Make use of your 'Clear Revise' revision book. The end of each section contains revision questions based on that topic.</a:t>
            </a:r>
          </a:p>
          <a:p>
            <a:pPr marL="0" indent="0">
              <a:buNone/>
            </a:pPr>
            <a:endParaRPr lang="en-GB"/>
          </a:p>
          <a:p>
            <a:r>
              <a:rPr lang="en-GB"/>
              <a:t>Use the BBC Bitesize link to support revision - </a:t>
            </a:r>
            <a:r>
              <a:rPr lang="en-GB">
                <a:ea typeface="+mn-lt"/>
                <a:cs typeface="+mn-lt"/>
                <a:hlinkClick r:id="rId2"/>
              </a:rPr>
              <a:t>https://www.bbc.co.uk/bitesize/examspecs/zby2bdm</a:t>
            </a:r>
            <a:endParaRPr lang="en-GB"/>
          </a:p>
          <a:p>
            <a:pPr marL="0" indent="0">
              <a:buNone/>
            </a:pPr>
            <a:endParaRPr lang="en-GB"/>
          </a:p>
          <a:p>
            <a:r>
              <a:rPr lang="en-GB"/>
              <a:t>Past papers</a:t>
            </a:r>
          </a:p>
          <a:p>
            <a:pPr lvl="1"/>
            <a:r>
              <a:rPr lang="en-US" sz="2000"/>
              <a:t>Complete it within timed conditions.</a:t>
            </a:r>
          </a:p>
          <a:p>
            <a:pPr lvl="1"/>
            <a:r>
              <a:rPr lang="en-US" sz="2000"/>
              <a:t>Mark it yourself (be harsh!).</a:t>
            </a:r>
          </a:p>
          <a:p>
            <a:pPr lvl="1"/>
            <a:r>
              <a:rPr lang="en-US" sz="2000"/>
              <a:t>Study the topics that you didn’t do so well on.</a:t>
            </a:r>
          </a:p>
          <a:p>
            <a:pPr lvl="1"/>
            <a:r>
              <a:rPr lang="en-US">
                <a:hlinkClick r:id="rId3"/>
              </a:rPr>
              <a:t>AQA | Design and Technology | GCSE | GCSE Design and Technology</a:t>
            </a:r>
            <a:endParaRPr lang="en-GB"/>
          </a:p>
          <a:p>
            <a:pPr lvl="1"/>
            <a:endParaRPr lang="en-US" sz="2000"/>
          </a:p>
          <a:p>
            <a:r>
              <a:rPr lang="en-GB"/>
              <a:t>Use GCSE pod </a:t>
            </a:r>
          </a:p>
          <a:p>
            <a:pPr marL="0" indent="0">
              <a:buNone/>
            </a:pPr>
            <a:endParaRPr lang="en-GB"/>
          </a:p>
          <a:p>
            <a:endParaRPr lang="en-GB"/>
          </a:p>
          <a:p>
            <a:endParaRPr lang="en-GB"/>
          </a:p>
          <a:p>
            <a:endParaRPr lang="en-GB"/>
          </a:p>
          <a:p>
            <a:endParaRPr lang="en-GB"/>
          </a:p>
        </p:txBody>
      </p:sp>
      <p:pic>
        <p:nvPicPr>
          <p:cNvPr id="5" name="Picture 2" descr="Art - St John Henry Newman Catholic School">
            <a:extLst>
              <a:ext uri="{FF2B5EF4-FFF2-40B4-BE49-F238E27FC236}">
                <a16:creationId xmlns:a16="http://schemas.microsoft.com/office/drawing/2014/main" id="{4CE3E009-32A9-AB84-5B29-23C4A26D3B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838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8A4D2-F851-7BB1-B752-5463AB230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337FC3-DE66-7CD8-1A53-CADF6FEAFE9D}"/>
              </a:ext>
            </a:extLst>
          </p:cNvPr>
          <p:cNvSpPr>
            <a:spLocks noGrp="1"/>
          </p:cNvSpPr>
          <p:nvPr>
            <p:ph type="title"/>
          </p:nvPr>
        </p:nvSpPr>
        <p:spPr/>
        <p:txBody>
          <a:bodyPr/>
          <a:lstStyle/>
          <a:p>
            <a:r>
              <a:rPr lang="en-US" b="1"/>
              <a:t>Spanish</a:t>
            </a:r>
            <a:endParaRPr lang="en-GB" b="1"/>
          </a:p>
        </p:txBody>
      </p:sp>
      <p:sp>
        <p:nvSpPr>
          <p:cNvPr id="3" name="Content Placeholder 2">
            <a:extLst>
              <a:ext uri="{FF2B5EF4-FFF2-40B4-BE49-F238E27FC236}">
                <a16:creationId xmlns:a16="http://schemas.microsoft.com/office/drawing/2014/main" id="{BB339859-405D-2479-962A-03CEE12C4D64}"/>
              </a:ext>
            </a:extLst>
          </p:cNvPr>
          <p:cNvSpPr>
            <a:spLocks noGrp="1"/>
          </p:cNvSpPr>
          <p:nvPr>
            <p:ph idx="1"/>
          </p:nvPr>
        </p:nvSpPr>
        <p:spPr>
          <a:xfrm>
            <a:off x="838200" y="1605583"/>
            <a:ext cx="9840686" cy="4866202"/>
          </a:xfrm>
        </p:spPr>
        <p:txBody>
          <a:bodyPr vert="horz" lIns="91440" tIns="45720" rIns="91440" bIns="45720" rtlCol="0" anchor="t">
            <a:normAutofit/>
          </a:bodyPr>
          <a:lstStyle/>
          <a:p>
            <a:r>
              <a:rPr lang="en-GB"/>
              <a:t>Know your verbs and tenses. Flashcards are a good way of learning these. This website can help revise: </a:t>
            </a:r>
            <a:r>
              <a:rPr lang="en-GB" sz="2400">
                <a:ea typeface="+mn-lt"/>
                <a:cs typeface="+mn-lt"/>
                <a:hlinkClick r:id="rId2"/>
              </a:rPr>
              <a:t>https://conjuguemos.com/activities/spanish/verb/1</a:t>
            </a:r>
            <a:endParaRPr lang="en-GB" sz="2400">
              <a:ea typeface="+mn-lt"/>
              <a:cs typeface="+mn-lt"/>
            </a:endParaRPr>
          </a:p>
          <a:p>
            <a:r>
              <a:rPr lang="en-GB"/>
              <a:t>Boost your range of vocabulary.  This is a great book to use (CGP GCSE Spanish – The Vocab Book).</a:t>
            </a:r>
          </a:p>
          <a:p>
            <a:r>
              <a:rPr lang="en-GB"/>
              <a:t>Know your question words.</a:t>
            </a:r>
          </a:p>
          <a:p>
            <a:r>
              <a:rPr lang="en-GB"/>
              <a:t>Use Seneca and GCSE Pod to revise topics you feel less confident with.</a:t>
            </a:r>
          </a:p>
          <a:p>
            <a:endParaRPr lang="en-GB"/>
          </a:p>
        </p:txBody>
      </p:sp>
      <p:pic>
        <p:nvPicPr>
          <p:cNvPr id="6" name="Picture 5" descr="A cover of a book&#10;&#10;AI-generated content may be incorrect.">
            <a:extLst>
              <a:ext uri="{FF2B5EF4-FFF2-40B4-BE49-F238E27FC236}">
                <a16:creationId xmlns:a16="http://schemas.microsoft.com/office/drawing/2014/main" id="{8DB69736-EF41-F218-C518-8A590E85268E}"/>
              </a:ext>
            </a:extLst>
          </p:cNvPr>
          <p:cNvPicPr>
            <a:picLocks noChangeAspect="1"/>
          </p:cNvPicPr>
          <p:nvPr/>
        </p:nvPicPr>
        <p:blipFill>
          <a:blip r:embed="rId3"/>
          <a:stretch>
            <a:fillRect/>
          </a:stretch>
        </p:blipFill>
        <p:spPr>
          <a:xfrm>
            <a:off x="10527931" y="2348973"/>
            <a:ext cx="1212765" cy="1732263"/>
          </a:xfrm>
          <a:prstGeom prst="rect">
            <a:avLst/>
          </a:prstGeom>
        </p:spPr>
      </p:pic>
      <p:pic>
        <p:nvPicPr>
          <p:cNvPr id="5" name="Picture 2" descr="Art - St John Henry Newman Catholic School">
            <a:extLst>
              <a:ext uri="{FF2B5EF4-FFF2-40B4-BE49-F238E27FC236}">
                <a16:creationId xmlns:a16="http://schemas.microsoft.com/office/drawing/2014/main" id="{8A22CD69-AB38-2C77-F2CE-0969F5C5D4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613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D8B24-18B4-899E-45E5-6C4E2F51D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C2FF56-B11D-C47B-100C-5175C41A1474}"/>
              </a:ext>
            </a:extLst>
          </p:cNvPr>
          <p:cNvSpPr>
            <a:spLocks noGrp="1"/>
          </p:cNvSpPr>
          <p:nvPr>
            <p:ph type="title"/>
          </p:nvPr>
        </p:nvSpPr>
        <p:spPr>
          <a:xfrm>
            <a:off x="199163" y="-163589"/>
            <a:ext cx="10515600" cy="1325563"/>
          </a:xfrm>
        </p:spPr>
        <p:txBody>
          <a:bodyPr/>
          <a:lstStyle/>
          <a:p>
            <a:r>
              <a:rPr lang="en-US" b="1"/>
              <a:t>Computer Science</a:t>
            </a:r>
            <a:endParaRPr lang="en-GB" b="1"/>
          </a:p>
        </p:txBody>
      </p:sp>
      <p:sp>
        <p:nvSpPr>
          <p:cNvPr id="3" name="Content Placeholder 2">
            <a:extLst>
              <a:ext uri="{FF2B5EF4-FFF2-40B4-BE49-F238E27FC236}">
                <a16:creationId xmlns:a16="http://schemas.microsoft.com/office/drawing/2014/main" id="{D421B274-DECA-D213-2F25-F810D854ADC9}"/>
              </a:ext>
            </a:extLst>
          </p:cNvPr>
          <p:cNvSpPr>
            <a:spLocks noGrp="1"/>
          </p:cNvSpPr>
          <p:nvPr>
            <p:ph idx="1"/>
          </p:nvPr>
        </p:nvSpPr>
        <p:spPr>
          <a:xfrm>
            <a:off x="306487" y="1157963"/>
            <a:ext cx="8438001" cy="5263591"/>
          </a:xfrm>
        </p:spPr>
        <p:txBody>
          <a:bodyPr vert="horz" lIns="91440" tIns="45720" rIns="91440" bIns="45720" rtlCol="0" anchor="t">
            <a:normAutofit fontScale="77500" lnSpcReduction="20000"/>
          </a:bodyPr>
          <a:lstStyle/>
          <a:p>
            <a:r>
              <a:rPr lang="en-GB"/>
              <a:t>Make use of your 'Clear Revise' revision book. The end of each section contains revision questions based on that topic.</a:t>
            </a:r>
          </a:p>
          <a:p>
            <a:r>
              <a:rPr lang="en-GB"/>
              <a:t>Use your 'recommended areas for revision' to select topics to revise. These were provided following the PPEs.</a:t>
            </a:r>
          </a:p>
          <a:p>
            <a:r>
              <a:rPr lang="en-GB" dirty="0"/>
              <a:t>You have been given five knowledge organisers – complete these in black pen with what you know, use </a:t>
            </a:r>
            <a:r>
              <a:rPr lang="en-GB"/>
              <a:t>a </a:t>
            </a:r>
            <a:r>
              <a:rPr lang="en-GB" dirty="0"/>
              <a:t>green pen to fill those knowledge gaps. Use these </a:t>
            </a:r>
            <a:r>
              <a:rPr lang="en-GB"/>
              <a:t>to </a:t>
            </a:r>
            <a:r>
              <a:rPr lang="en-GB" dirty="0"/>
              <a:t>produce flash cards or post it notes. </a:t>
            </a:r>
            <a:r>
              <a:rPr lang="en-GB" dirty="0">
                <a:solidFill>
                  <a:srgbClr val="FF0000"/>
                </a:solidFill>
              </a:rPr>
              <a:t>The better the job you do on these, the better quality revision resource you will have.</a:t>
            </a:r>
            <a:endParaRPr lang="en-GB" dirty="0"/>
          </a:p>
          <a:p>
            <a:r>
              <a:rPr lang="en-GB" dirty="0"/>
              <a:t>With </a:t>
            </a:r>
            <a:r>
              <a:rPr lang="en-GB"/>
              <a:t>each </a:t>
            </a:r>
            <a:r>
              <a:rPr lang="en-GB" dirty="0"/>
              <a:t>revision topic you will be given a supporting booklet </a:t>
            </a:r>
            <a:r>
              <a:rPr lang="en-GB"/>
              <a:t>with </a:t>
            </a:r>
            <a:r>
              <a:rPr lang="en-GB" dirty="0"/>
              <a:t>revision notes – highlight key words, use this </a:t>
            </a:r>
            <a:r>
              <a:rPr lang="en-GB"/>
              <a:t>to </a:t>
            </a:r>
            <a:r>
              <a:rPr lang="en-GB" dirty="0"/>
              <a:t>write questions</a:t>
            </a:r>
            <a:r>
              <a:rPr lang="en-GB"/>
              <a:t>.</a:t>
            </a:r>
          </a:p>
          <a:p>
            <a:r>
              <a:rPr lang="en-GB" dirty="0"/>
              <a:t>You could rank each topic from best to worst – revise them in reverse </a:t>
            </a:r>
            <a:r>
              <a:rPr lang="en-GB"/>
              <a:t>order. </a:t>
            </a:r>
          </a:p>
          <a:p>
            <a:r>
              <a:rPr lang="en-GB"/>
              <a:t>The following link provides interactive revision on a range of topics:</a:t>
            </a:r>
          </a:p>
          <a:p>
            <a:pPr lvl="1">
              <a:buFont typeface="Courier New" panose="020B0604020202020204" pitchFamily="34" charset="0"/>
              <a:buChar char="o"/>
            </a:pPr>
            <a:r>
              <a:rPr lang="en-GB">
                <a:ea typeface="+mn-lt"/>
                <a:cs typeface="+mn-lt"/>
                <a:hlinkClick r:id="rId2"/>
              </a:rPr>
              <a:t>https://www.advanced-ict.info/interactive/revision.html</a:t>
            </a:r>
          </a:p>
          <a:p>
            <a:pPr lvl="1">
              <a:buFont typeface="Courier New" panose="020B0604020202020204" pitchFamily="34" charset="0"/>
              <a:buChar char="o"/>
            </a:pPr>
            <a:r>
              <a:rPr lang="en-GB" i="1">
                <a:ea typeface="+mn-lt"/>
                <a:cs typeface="+mn-lt"/>
              </a:rPr>
              <a:t>This is the link currently </a:t>
            </a:r>
            <a:r>
              <a:rPr lang="en-GB" i="1" dirty="0">
                <a:ea typeface="+mn-lt"/>
                <a:cs typeface="+mn-lt"/>
              </a:rPr>
              <a:t>added to Arbor</a:t>
            </a:r>
            <a:endParaRPr lang="en-GB" i="1">
              <a:ea typeface="+mn-lt"/>
              <a:cs typeface="+mn-lt"/>
            </a:endParaRPr>
          </a:p>
        </p:txBody>
      </p:sp>
      <p:pic>
        <p:nvPicPr>
          <p:cNvPr id="6" name="Picture 2" descr="Art - St John Henry Newman Catholic School">
            <a:extLst>
              <a:ext uri="{FF2B5EF4-FFF2-40B4-BE49-F238E27FC236}">
                <a16:creationId xmlns:a16="http://schemas.microsoft.com/office/drawing/2014/main" id="{B8A3ECC8-BE8C-98A7-B6A7-9AAE85506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display board with papers on it&#10;&#10;AI-generated content may be incorrect.">
            <a:extLst>
              <a:ext uri="{FF2B5EF4-FFF2-40B4-BE49-F238E27FC236}">
                <a16:creationId xmlns:a16="http://schemas.microsoft.com/office/drawing/2014/main" id="{3105F3B8-D0A3-9D45-EB43-60D536CBDFD2}"/>
              </a:ext>
            </a:extLst>
          </p:cNvPr>
          <p:cNvPicPr>
            <a:picLocks noChangeAspect="1"/>
          </p:cNvPicPr>
          <p:nvPr/>
        </p:nvPicPr>
        <p:blipFill>
          <a:blip r:embed="rId4"/>
          <a:srcRect l="26944" t="21283" r="17636" b="57590"/>
          <a:stretch>
            <a:fillRect/>
          </a:stretch>
        </p:blipFill>
        <p:spPr>
          <a:xfrm rot="-5400000">
            <a:off x="7872406" y="2212293"/>
            <a:ext cx="4810578" cy="3211719"/>
          </a:xfrm>
          <a:prstGeom prst="rect">
            <a:avLst/>
          </a:prstGeom>
        </p:spPr>
      </p:pic>
      <p:sp>
        <p:nvSpPr>
          <p:cNvPr id="7" name="Arrow: Right 6">
            <a:extLst>
              <a:ext uri="{FF2B5EF4-FFF2-40B4-BE49-F238E27FC236}">
                <a16:creationId xmlns:a16="http://schemas.microsoft.com/office/drawing/2014/main" id="{2BCD0AA9-3FF7-A999-4FC4-F00E1EF48995}"/>
              </a:ext>
            </a:extLst>
          </p:cNvPr>
          <p:cNvSpPr/>
          <p:nvPr/>
        </p:nvSpPr>
        <p:spPr>
          <a:xfrm>
            <a:off x="8499383" y="3096885"/>
            <a:ext cx="832202" cy="4365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727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F516-6E97-38E8-7291-A5E96BEAA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FD416-1594-C5D1-6846-4C064060290D}"/>
              </a:ext>
            </a:extLst>
          </p:cNvPr>
          <p:cNvSpPr>
            <a:spLocks noGrp="1"/>
          </p:cNvSpPr>
          <p:nvPr>
            <p:ph type="title"/>
          </p:nvPr>
        </p:nvSpPr>
        <p:spPr/>
        <p:txBody>
          <a:bodyPr/>
          <a:lstStyle/>
          <a:p>
            <a:r>
              <a:rPr lang="en-US" b="1" err="1"/>
              <a:t>iMedia</a:t>
            </a:r>
            <a:endParaRPr lang="en-GB" b="1"/>
          </a:p>
        </p:txBody>
      </p:sp>
      <p:sp>
        <p:nvSpPr>
          <p:cNvPr id="3" name="Content Placeholder 2">
            <a:extLst>
              <a:ext uri="{FF2B5EF4-FFF2-40B4-BE49-F238E27FC236}">
                <a16:creationId xmlns:a16="http://schemas.microsoft.com/office/drawing/2014/main" id="{917AB298-639F-A2F2-756D-47E26C8DF205}"/>
              </a:ext>
            </a:extLst>
          </p:cNvPr>
          <p:cNvSpPr>
            <a:spLocks noGrp="1"/>
          </p:cNvSpPr>
          <p:nvPr>
            <p:ph idx="1"/>
          </p:nvPr>
        </p:nvSpPr>
        <p:spPr/>
        <p:txBody>
          <a:bodyPr vert="horz" lIns="91440" tIns="45720" rIns="91440" bIns="45720" rtlCol="0" anchor="t">
            <a:normAutofit fontScale="70000" lnSpcReduction="20000"/>
          </a:bodyPr>
          <a:lstStyle/>
          <a:p>
            <a:r>
              <a:rPr lang="en-GB"/>
              <a:t>Make use of your 'Clear Revise' revision book. The end of each section contains revision questions based on that topic. Review your answers and identify which areas you need to focus your revision on.</a:t>
            </a:r>
          </a:p>
          <a:p>
            <a:pPr marL="0" indent="0">
              <a:buNone/>
            </a:pPr>
            <a:endParaRPr lang="en-GB"/>
          </a:p>
          <a:p>
            <a:r>
              <a:rPr lang="en-GB" dirty="0"/>
              <a:t>Arbor </a:t>
            </a:r>
            <a:r>
              <a:rPr lang="en-GB"/>
              <a:t>contains </a:t>
            </a:r>
            <a:r>
              <a:rPr lang="en-GB" dirty="0"/>
              <a:t>an assignment with </a:t>
            </a:r>
            <a:r>
              <a:rPr lang="en-GB"/>
              <a:t>the </a:t>
            </a:r>
            <a:r>
              <a:rPr lang="en-GB" dirty="0"/>
              <a:t>individual </a:t>
            </a:r>
            <a:r>
              <a:rPr lang="en-GB"/>
              <a:t>knowledge organisers for topic areas 1, 2 and 3 to support for your revision for R093.</a:t>
            </a:r>
          </a:p>
          <a:p>
            <a:pPr marL="0" indent="0">
              <a:buNone/>
            </a:pPr>
            <a:endParaRPr lang="en-GB"/>
          </a:p>
          <a:p>
            <a:r>
              <a:rPr lang="en-GB"/>
              <a:t>Use this link to access a range of videos to support topics across R093: </a:t>
            </a:r>
            <a:r>
              <a:rPr lang="en-GB">
                <a:ea typeface="+mn-lt"/>
                <a:cs typeface="+mn-lt"/>
                <a:hlinkClick r:id="rId2"/>
              </a:rPr>
              <a:t>https://www.youtube.com/playlist?list=PL3KFKOfmI1eChW_uH89bZRIeQyOWh7ONn</a:t>
            </a:r>
            <a:endParaRPr lang="en-GB" dirty="0"/>
          </a:p>
          <a:p>
            <a:r>
              <a:rPr lang="en-GB" dirty="0">
                <a:ea typeface="+mn-lt"/>
                <a:cs typeface="+mn-lt"/>
              </a:rPr>
              <a:t>Use these videos to produce flash cards, post it notes, key words lists, mind maps.</a:t>
            </a:r>
          </a:p>
          <a:p>
            <a:endParaRPr lang="en-GB"/>
          </a:p>
          <a:p>
            <a:r>
              <a:rPr lang="en-GB"/>
              <a:t>The following revision site has FREE access until the end of March. NO PAYMENT DETAILS ARE REQUIRED.</a:t>
            </a:r>
          </a:p>
          <a:p>
            <a:r>
              <a:rPr lang="en-GB">
                <a:ea typeface="+mn-lt"/>
                <a:cs typeface="+mn-lt"/>
                <a:hlinkClick r:id="rId3"/>
              </a:rPr>
              <a:t>https://erevision.uk/?scrlybrkr=fd1756fa</a:t>
            </a:r>
            <a:endParaRPr lang="en-GB"/>
          </a:p>
          <a:p>
            <a:endParaRPr lang="en-GB">
              <a:ea typeface="+mn-lt"/>
              <a:cs typeface="+mn-lt"/>
            </a:endParaRPr>
          </a:p>
          <a:p>
            <a:pPr marL="0" indent="0">
              <a:buNone/>
            </a:pPr>
            <a:endParaRPr lang="en-GB">
              <a:ea typeface="+mn-lt"/>
              <a:cs typeface="+mn-lt"/>
            </a:endParaRPr>
          </a:p>
        </p:txBody>
      </p:sp>
      <p:pic>
        <p:nvPicPr>
          <p:cNvPr id="5" name="Picture 2" descr="Art - St John Henry Newman Catholic School">
            <a:extLst>
              <a:ext uri="{FF2B5EF4-FFF2-40B4-BE49-F238E27FC236}">
                <a16:creationId xmlns:a16="http://schemas.microsoft.com/office/drawing/2014/main" id="{FC70AB9E-A3C7-B8FE-6E61-0E5036F7D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804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6869-1CBB-8DE8-719C-1D8CE3FE3B6A}"/>
              </a:ext>
            </a:extLst>
          </p:cNvPr>
          <p:cNvSpPr>
            <a:spLocks noGrp="1"/>
          </p:cNvSpPr>
          <p:nvPr>
            <p:ph type="title"/>
          </p:nvPr>
        </p:nvSpPr>
        <p:spPr/>
        <p:txBody>
          <a:bodyPr/>
          <a:lstStyle/>
          <a:p>
            <a:r>
              <a:rPr lang="en-GB" b="1"/>
              <a:t>Health and Social Care</a:t>
            </a:r>
          </a:p>
        </p:txBody>
      </p:sp>
      <p:sp>
        <p:nvSpPr>
          <p:cNvPr id="3" name="Content Placeholder 2">
            <a:extLst>
              <a:ext uri="{FF2B5EF4-FFF2-40B4-BE49-F238E27FC236}">
                <a16:creationId xmlns:a16="http://schemas.microsoft.com/office/drawing/2014/main" id="{8981A42F-FD47-2885-9AAA-C4AA3CFC1E4E}"/>
              </a:ext>
            </a:extLst>
          </p:cNvPr>
          <p:cNvSpPr>
            <a:spLocks noGrp="1"/>
          </p:cNvSpPr>
          <p:nvPr>
            <p:ph idx="1"/>
          </p:nvPr>
        </p:nvSpPr>
        <p:spPr/>
        <p:txBody>
          <a:bodyPr vert="horz" lIns="91440" tIns="45720" rIns="91440" bIns="45720" rtlCol="0" anchor="t">
            <a:normAutofit/>
          </a:bodyPr>
          <a:lstStyle/>
          <a:p>
            <a:r>
              <a:rPr lang="en-GB"/>
              <a:t>Past papers for Component 3 : </a:t>
            </a:r>
            <a:r>
              <a:rPr lang="en-US">
                <a:hlinkClick r:id="rId2"/>
              </a:rPr>
              <a:t>Health &amp; Social Care (2022) | BTEC Tech Award | Pearson qualifications</a:t>
            </a:r>
            <a:endParaRPr lang="en-GB"/>
          </a:p>
          <a:p>
            <a:r>
              <a:rPr lang="en-GB"/>
              <a:t>Tutor2U Component 3 Revision - </a:t>
            </a:r>
            <a:r>
              <a:rPr lang="en-GB">
                <a:ea typeface="+mn-lt"/>
                <a:cs typeface="+mn-lt"/>
                <a:hlinkClick r:id="rId3"/>
              </a:rPr>
              <a:t>https://www.youtube.com/playlist?list=PLp8BSCLLWBUA-4mj_vxoHdCkAQYth_PbR</a:t>
            </a:r>
            <a:endParaRPr lang="en-US"/>
          </a:p>
          <a:p>
            <a:r>
              <a:rPr lang="en-GB">
                <a:ea typeface="+mn-lt"/>
                <a:cs typeface="+mn-lt"/>
              </a:rPr>
              <a:t>BBC Bitesize Revision - </a:t>
            </a:r>
            <a:r>
              <a:rPr lang="en-GB">
                <a:ea typeface="+mn-lt"/>
                <a:cs typeface="+mn-lt"/>
                <a:hlinkClick r:id="rId4"/>
              </a:rPr>
              <a:t>https://www.youtube.com/playlist?list=PLJl5rFr3KefC3J8eHvMJ87Ryu10uLKR5R</a:t>
            </a:r>
            <a:endParaRPr lang="en-GB">
              <a:ea typeface="+mn-lt"/>
              <a:cs typeface="+mn-lt"/>
            </a:endParaRPr>
          </a:p>
          <a:p>
            <a:pPr marL="0" indent="0">
              <a:buNone/>
            </a:pPr>
            <a:endParaRPr lang="en-GB">
              <a:ea typeface="+mn-lt"/>
              <a:cs typeface="+mn-lt"/>
            </a:endParaRPr>
          </a:p>
        </p:txBody>
      </p:sp>
      <p:pic>
        <p:nvPicPr>
          <p:cNvPr id="5" name="Picture 2" descr="Art - St John Henry Newman Catholic School">
            <a:extLst>
              <a:ext uri="{FF2B5EF4-FFF2-40B4-BE49-F238E27FC236}">
                <a16:creationId xmlns:a16="http://schemas.microsoft.com/office/drawing/2014/main" id="{D2A0C333-E73E-71E0-9E57-066F1FA027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46544" y="136918"/>
            <a:ext cx="1014564" cy="101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645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95a6ee0-3457-4c92-8dc0-f4b4a50aefb9">
      <Terms xmlns="http://schemas.microsoft.com/office/infopath/2007/PartnerControls"/>
    </lcf76f155ced4ddcb4097134ff3c332f>
    <TaxCatchAll xmlns="ed66bb40-66c8-4574-817d-b0013ae2007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C139CBAEF0A4288ECC400425D4687" ma:contentTypeVersion="16" ma:contentTypeDescription="Create a new document." ma:contentTypeScope="" ma:versionID="3d9f8dce19c59ba0154e6a5a438f66b0">
  <xsd:schema xmlns:xsd="http://www.w3.org/2001/XMLSchema" xmlns:xs="http://www.w3.org/2001/XMLSchema" xmlns:p="http://schemas.microsoft.com/office/2006/metadata/properties" xmlns:ns2="795a6ee0-3457-4c92-8dc0-f4b4a50aefb9" xmlns:ns3="ed66bb40-66c8-4574-817d-b0013ae20072" targetNamespace="http://schemas.microsoft.com/office/2006/metadata/properties" ma:root="true" ma:fieldsID="8cd83ebe57a12f5029cf6aaecce14601" ns2:_="" ns3:_="">
    <xsd:import namespace="795a6ee0-3457-4c92-8dc0-f4b4a50aefb9"/>
    <xsd:import namespace="ed66bb40-66c8-4574-817d-b0013ae2007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5a6ee0-3457-4c92-8dc0-f4b4a50aef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90f9a9a-cf56-4bd2-b166-dc11b66c54a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66bb40-66c8-4574-817d-b0013ae2007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b897ad0-9db6-4e43-a2d1-e847b77b9495}" ma:internalName="TaxCatchAll" ma:showField="CatchAllData" ma:web="ed66bb40-66c8-4574-817d-b0013ae2007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2B2454-54F4-41FB-8C46-9035B3FD9134}">
  <ds:schemaRefs>
    <ds:schemaRef ds:uri="http://schemas.microsoft.com/office/2006/metadata/properties"/>
    <ds:schemaRef ds:uri="795a6ee0-3457-4c92-8dc0-f4b4a50aefb9"/>
    <ds:schemaRef ds:uri="ed66bb40-66c8-4574-817d-b0013ae20072"/>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7736C66B-B322-4D63-9171-3C9181501D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5a6ee0-3457-4c92-8dc0-f4b4a50aefb9"/>
    <ds:schemaRef ds:uri="ed66bb40-66c8-4574-817d-b0013ae20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679DC0-60B8-4F95-8D92-B525D41089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2852</Words>
  <Application>Microsoft Office PowerPoint</Application>
  <PresentationFormat>Widescreen</PresentationFormat>
  <Paragraphs>192</Paragraphs>
  <Slides>22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Aptos Display</vt:lpstr>
      <vt:lpstr>Arial</vt:lpstr>
      <vt:lpstr>Calibri</vt:lpstr>
      <vt:lpstr>Courier New</vt:lpstr>
      <vt:lpstr>Segoe UI</vt:lpstr>
      <vt:lpstr>Wingdings</vt:lpstr>
      <vt:lpstr>Office Theme</vt:lpstr>
      <vt:lpstr>Y11 Revision: Advice from your subject areas…</vt:lpstr>
      <vt:lpstr>PowerPoint Presentation</vt:lpstr>
      <vt:lpstr>PowerPoint Presentation</vt:lpstr>
      <vt:lpstr>PowerPoint Presentation</vt:lpstr>
      <vt:lpstr>PowerPoint Presentation</vt:lpstr>
      <vt:lpstr>PowerPoint Presentation</vt:lpstr>
      <vt:lpstr>RE</vt:lpstr>
      <vt:lpstr>Maths</vt:lpstr>
      <vt:lpstr>English Language</vt:lpstr>
      <vt:lpstr>English Literature</vt:lpstr>
      <vt:lpstr>Science 2026: You’ll fine many resources linked on the Newman Science Hub – Try some of these resources for success. </vt:lpstr>
      <vt:lpstr>Geography</vt:lpstr>
      <vt:lpstr>History</vt:lpstr>
      <vt:lpstr>Construction</vt:lpstr>
      <vt:lpstr>Music</vt:lpstr>
      <vt:lpstr>GCSE PE</vt:lpstr>
      <vt:lpstr>Hospitality and Catering</vt:lpstr>
      <vt:lpstr>DT</vt:lpstr>
      <vt:lpstr>Spanish</vt:lpstr>
      <vt:lpstr>Computer Science</vt:lpstr>
      <vt:lpstr>iMedia</vt:lpstr>
      <vt:lpstr>Health and Social Care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Y11 Revision: Advice from your subject areas…</dc:title>
  <dc:creator>Michael Cookson</dc:creator>
  <cp:lastModifiedBy>Michael Cookson</cp:lastModifiedBy>
  <cp:revision>18</cp:revision>
  <dcterms:created xsi:type="dcterms:W3CDTF">2025-01-20T16:31:12Z</dcterms:created>
  <dcterms:modified xsi:type="dcterms:W3CDTF">2026-02-12T15:51:19Z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0x010100BE8C139CBAEF0A4288ECC400425D4687</vt:lpwstr>
  </property>
  <property fmtid="{D5CDD505-2E9C-101B-9397-08002B2CF9AE}" pid="3" name="MediaServiceImageTags">
    <vt:lpwstr/>
  </property>
</Properties>
</file>