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7" r:id="rId5"/>
    <p:sldId id="278" r:id="rId6"/>
    <p:sldId id="279" r:id="rId7"/>
    <p:sldId id="282" r:id="rId8"/>
    <p:sldId id="260" r:id="rId9"/>
    <p:sldId id="258" r:id="rId10"/>
    <p:sldId id="273" r:id="rId11"/>
    <p:sldId id="274" r:id="rId12"/>
    <p:sldId id="259" r:id="rId13"/>
    <p:sldId id="261" r:id="rId14"/>
    <p:sldId id="276"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AED9DB-E18B-F7EE-2F40-E903C8792690}" v="6" dt="2026-02-11T15:43:35.785"/>
    <p1510:client id="{951AF664-8E86-46EB-A6BA-DF96F61DAB94}" v="1" dt="2026-02-09T16:18:14.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Cookson" userId="29ba2793-c9ef-4003-9b7e-facda9a133e7" providerId="ADAL" clId="{0DA2E970-89DA-48B9-A23E-802246F44E63}"/>
    <pc:docChg chg="custSel modSld">
      <pc:chgData name="Michael Cookson" userId="29ba2793-c9ef-4003-9b7e-facda9a133e7" providerId="ADAL" clId="{0DA2E970-89DA-48B9-A23E-802246F44E63}" dt="2026-02-09T16:19:48.851" v="3" actId="20577"/>
      <pc:docMkLst>
        <pc:docMk/>
      </pc:docMkLst>
      <pc:sldChg chg="modSp mod">
        <pc:chgData name="Michael Cookson" userId="29ba2793-c9ef-4003-9b7e-facda9a133e7" providerId="ADAL" clId="{0DA2E970-89DA-48B9-A23E-802246F44E63}" dt="2026-02-09T16:19:48.851" v="3" actId="20577"/>
        <pc:sldMkLst>
          <pc:docMk/>
          <pc:sldMk cId="812732265" sldId="259"/>
        </pc:sldMkLst>
        <pc:spChg chg="mod">
          <ac:chgData name="Michael Cookson" userId="29ba2793-c9ef-4003-9b7e-facda9a133e7" providerId="ADAL" clId="{0DA2E970-89DA-48B9-A23E-802246F44E63}" dt="2026-02-09T16:19:48.851" v="3" actId="20577"/>
          <ac:spMkLst>
            <pc:docMk/>
            <pc:sldMk cId="812732265" sldId="259"/>
            <ac:spMk id="3" creationId="{8B8DA4F1-E64C-296E-E7EA-8563D5B228B1}"/>
          </ac:spMkLst>
        </pc:spChg>
      </pc:sldChg>
      <pc:sldChg chg="addSp delSp modSp mod">
        <pc:chgData name="Michael Cookson" userId="29ba2793-c9ef-4003-9b7e-facda9a133e7" providerId="ADAL" clId="{0DA2E970-89DA-48B9-A23E-802246F44E63}" dt="2026-02-09T16:18:14.022" v="1"/>
        <pc:sldMkLst>
          <pc:docMk/>
          <pc:sldMk cId="582694539" sldId="278"/>
        </pc:sldMkLst>
        <pc:spChg chg="add mod">
          <ac:chgData name="Michael Cookson" userId="29ba2793-c9ef-4003-9b7e-facda9a133e7" providerId="ADAL" clId="{0DA2E970-89DA-48B9-A23E-802246F44E63}" dt="2026-02-09T16:18:14.022" v="1"/>
          <ac:spMkLst>
            <pc:docMk/>
            <pc:sldMk cId="582694539" sldId="278"/>
            <ac:spMk id="3" creationId="{6FB6ADC2-161D-1880-4207-A19428FEC2CC}"/>
          </ac:spMkLst>
        </pc:spChg>
      </pc:sldChg>
    </pc:docChg>
  </pc:docChgLst>
  <pc:docChgLst>
    <pc:chgData name="Kathryn Nichol" userId="S::kathrynnichol@newman.cumbria.sch.uk::5d6dd45d-531e-4e00-9583-750e052a1515" providerId="AD" clId="Web-{93AED9DB-E18B-F7EE-2F40-E903C8792690}"/>
    <pc:docChg chg="modSld">
      <pc:chgData name="Kathryn Nichol" userId="S::kathrynnichol@newman.cumbria.sch.uk::5d6dd45d-531e-4e00-9583-750e052a1515" providerId="AD" clId="Web-{93AED9DB-E18B-F7EE-2F40-E903C8792690}" dt="2026-02-11T15:43:34.097" v="3" actId="20577"/>
      <pc:docMkLst>
        <pc:docMk/>
      </pc:docMkLst>
      <pc:sldChg chg="modSp">
        <pc:chgData name="Kathryn Nichol" userId="S::kathrynnichol@newman.cumbria.sch.uk::5d6dd45d-531e-4e00-9583-750e052a1515" providerId="AD" clId="Web-{93AED9DB-E18B-F7EE-2F40-E903C8792690}" dt="2026-02-11T15:43:34.097" v="3" actId="20577"/>
        <pc:sldMkLst>
          <pc:docMk/>
          <pc:sldMk cId="2447093637" sldId="273"/>
        </pc:sldMkLst>
        <pc:spChg chg="mod">
          <ac:chgData name="Kathryn Nichol" userId="S::kathrynnichol@newman.cumbria.sch.uk::5d6dd45d-531e-4e00-9583-750e052a1515" providerId="AD" clId="Web-{93AED9DB-E18B-F7EE-2F40-E903C8792690}" dt="2026-02-11T15:43:34.097" v="3" actId="20577"/>
          <ac:spMkLst>
            <pc:docMk/>
            <pc:sldMk cId="2447093637" sldId="273"/>
            <ac:spMk id="2" creationId="{3A29017A-0491-BAF8-ACC3-DDAF6B4E487E}"/>
          </ac:spMkLst>
        </pc:spChg>
      </pc:sldChg>
      <pc:sldChg chg="modSp">
        <pc:chgData name="Kathryn Nichol" userId="S::kathrynnichol@newman.cumbria.sch.uk::5d6dd45d-531e-4e00-9583-750e052a1515" providerId="AD" clId="Web-{93AED9DB-E18B-F7EE-2F40-E903C8792690}" dt="2026-02-11T15:43:29.441" v="0" actId="20577"/>
        <pc:sldMkLst>
          <pc:docMk/>
          <pc:sldMk cId="3341127342" sldId="274"/>
        </pc:sldMkLst>
        <pc:spChg chg="mod">
          <ac:chgData name="Kathryn Nichol" userId="S::kathrynnichol@newman.cumbria.sch.uk::5d6dd45d-531e-4e00-9583-750e052a1515" providerId="AD" clId="Web-{93AED9DB-E18B-F7EE-2F40-E903C8792690}" dt="2026-02-11T15:43:29.441" v="0" actId="20577"/>
          <ac:spMkLst>
            <pc:docMk/>
            <pc:sldMk cId="3341127342" sldId="274"/>
            <ac:spMk id="2" creationId="{1528B170-C5ED-0467-8108-CB2498B6FC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F57DC-271F-4DD5-9950-D30CE5193ADE}" type="datetimeFigureOut">
              <a:rPr lang="en-GB" smtClean="0"/>
              <a:t>11/02/2026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0281D-3F2D-434F-BAB9-FFD1A4EB5929}" type="slidenum">
              <a:rPr lang="en-GB" smtClean="0"/>
              <a:t>‹#›</a:t>
            </a:fld>
            <a:endParaRPr lang="en-GB"/>
          </a:p>
        </p:txBody>
      </p:sp>
    </p:spTree>
    <p:extLst>
      <p:ext uri="{BB962C8B-B14F-4D97-AF65-F5344CB8AC3E}">
        <p14:creationId xmlns:p14="http://schemas.microsoft.com/office/powerpoint/2010/main" val="211548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4E883D4-2311-4CEF-8218-D2C8CCC5D9A2}" type="slidenum">
              <a:rPr lang="en-GB" smtClean="0"/>
              <a:t>1</a:t>
            </a:fld>
            <a:endParaRPr lang="en-GB"/>
          </a:p>
        </p:txBody>
      </p:sp>
    </p:spTree>
    <p:extLst>
      <p:ext uri="{BB962C8B-B14F-4D97-AF65-F5344CB8AC3E}">
        <p14:creationId xmlns:p14="http://schemas.microsoft.com/office/powerpoint/2010/main" val="3871147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610281D-3F2D-434F-BAB9-FFD1A4EB5929}" type="slidenum">
              <a:rPr lang="en-GB" smtClean="0"/>
              <a:t>9</a:t>
            </a:fld>
            <a:endParaRPr lang="en-GB"/>
          </a:p>
        </p:txBody>
      </p:sp>
    </p:spTree>
    <p:extLst>
      <p:ext uri="{BB962C8B-B14F-4D97-AF65-F5344CB8AC3E}">
        <p14:creationId xmlns:p14="http://schemas.microsoft.com/office/powerpoint/2010/main" val="3231984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7FC82-7F69-4C71-36E5-1F33BAAB63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F5B3FF-E284-226E-789C-987244CADC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40CD70-184D-06A1-2DB2-7A1BCC901B10}"/>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5" name="Footer Placeholder 4">
            <a:extLst>
              <a:ext uri="{FF2B5EF4-FFF2-40B4-BE49-F238E27FC236}">
                <a16:creationId xmlns:a16="http://schemas.microsoft.com/office/drawing/2014/main" id="{31CFFF1F-5FD4-F5E7-13C7-1AF2BCA0E1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E32A1-68A9-C873-112C-6760D1874EF3}"/>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4126286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B24E-66BA-7816-6A66-CABED59AC5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DA33A1-7757-C4B3-176D-D9E26FEB15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9DD63F-0303-4B9D-498B-7F5B59C682AC}"/>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5" name="Footer Placeholder 4">
            <a:extLst>
              <a:ext uri="{FF2B5EF4-FFF2-40B4-BE49-F238E27FC236}">
                <a16:creationId xmlns:a16="http://schemas.microsoft.com/office/drawing/2014/main" id="{4A830CC6-2411-6530-C721-17AF469FA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29E04A-A079-EAD4-8338-95E399115717}"/>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945621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03CF-CEC9-CD73-4227-DEF3C0B4C5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9BC3680-B177-871F-0800-D9E3EEB55D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A538A6-B4A0-75B0-C837-5D3331D72842}"/>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5" name="Footer Placeholder 4">
            <a:extLst>
              <a:ext uri="{FF2B5EF4-FFF2-40B4-BE49-F238E27FC236}">
                <a16:creationId xmlns:a16="http://schemas.microsoft.com/office/drawing/2014/main" id="{24D5A369-3DF8-1520-C6B3-CE57034729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A6864-7D99-EE90-4AFE-B3A64323CED0}"/>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0403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DB0D6-3A7A-0440-438D-616CE0EDE2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39F126-93D5-1A90-BB76-68FEEE9B55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A8BF526-578D-9DF5-144D-EB187296A8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5CE1F95-2C92-B82D-7F68-09F7038572B2}"/>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6" name="Footer Placeholder 5">
            <a:extLst>
              <a:ext uri="{FF2B5EF4-FFF2-40B4-BE49-F238E27FC236}">
                <a16:creationId xmlns:a16="http://schemas.microsoft.com/office/drawing/2014/main" id="{39ED66AE-4754-295D-978D-B3D3B26BA0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5BED2D-D4ED-AB2C-3626-405443506A23}"/>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00110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621D-D023-01A8-D687-F5016CD3BF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EA150A-607B-9568-41C2-BFB116F458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6F4FED-BCC1-7D0C-AE03-8131A9E7AA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87594F-1DFB-F1D4-7089-C7F224325A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5D101D-D91B-B863-241A-F1859D2C25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25948F-3E26-62D1-1B56-AED4A69BA514}"/>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8" name="Footer Placeholder 7">
            <a:extLst>
              <a:ext uri="{FF2B5EF4-FFF2-40B4-BE49-F238E27FC236}">
                <a16:creationId xmlns:a16="http://schemas.microsoft.com/office/drawing/2014/main" id="{8ACFC663-72BD-D99A-186A-EA945E00590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3BAC50E-AEE9-988E-211A-E624EDC38435}"/>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313840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4DEB-B4B4-E838-EF83-9DC7EC4D76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16A7B13-D34A-F74F-F373-654ADD8FD515}"/>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4" name="Footer Placeholder 3">
            <a:extLst>
              <a:ext uri="{FF2B5EF4-FFF2-40B4-BE49-F238E27FC236}">
                <a16:creationId xmlns:a16="http://schemas.microsoft.com/office/drawing/2014/main" id="{B58A2FD5-F190-E4FA-1CB4-F90C24FF88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60DB0F-716A-7B1C-8760-8FA551616D1F}"/>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379703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3E0E0D-F158-CD6A-62B3-DED809AF6B8E}"/>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3" name="Footer Placeholder 2">
            <a:extLst>
              <a:ext uri="{FF2B5EF4-FFF2-40B4-BE49-F238E27FC236}">
                <a16:creationId xmlns:a16="http://schemas.microsoft.com/office/drawing/2014/main" id="{1A57A1AD-F52F-D1F2-3724-AEFD3CE5C4E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58F2F4-3E26-B249-9BA1-D9700A52FC0C}"/>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78233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5F9F-62B9-4484-9D6B-E51F0E9B7B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826AD5-C90D-1C21-2422-3F89DFD62D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C34AAD3-8BFD-CB2C-BA7D-CE4158979E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DFD02D-0677-597A-23E1-B2CCBC47C28B}"/>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6" name="Footer Placeholder 5">
            <a:extLst>
              <a:ext uri="{FF2B5EF4-FFF2-40B4-BE49-F238E27FC236}">
                <a16:creationId xmlns:a16="http://schemas.microsoft.com/office/drawing/2014/main" id="{DF32C8FF-8243-BC83-C39F-84DC6C368F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3EEAD2-215A-19EB-6ED6-5B5946467381}"/>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202429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0EDC2-A607-B6AC-E3A4-9E79681DBA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C3073A-2DB3-25C2-87EF-289B795739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795C75D-F058-B126-ADD7-C8FD56A09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1A86C6-B985-B418-9F38-F05DC1390866}"/>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6" name="Footer Placeholder 5">
            <a:extLst>
              <a:ext uri="{FF2B5EF4-FFF2-40B4-BE49-F238E27FC236}">
                <a16:creationId xmlns:a16="http://schemas.microsoft.com/office/drawing/2014/main" id="{667A7EF2-D25A-B83A-CD4E-61DF371995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CF46A9-651F-5115-CDD8-45E4C0DD6450}"/>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1505427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F94C5-D30D-0EB5-04E7-C2A3D26431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370758-7625-9CF6-8668-7C9395EC1A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594857-BD70-04B8-8BC6-0178398D4FEB}"/>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5" name="Footer Placeholder 4">
            <a:extLst>
              <a:ext uri="{FF2B5EF4-FFF2-40B4-BE49-F238E27FC236}">
                <a16:creationId xmlns:a16="http://schemas.microsoft.com/office/drawing/2014/main" id="{4B58A7C6-22DD-D435-4543-B3C2F8A266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C47C5A-E3A4-45C9-504C-14521D0895C9}"/>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1575688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50CB45-3C3D-F754-22F5-51966A611D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47F872-4D47-42A1-3325-B39FECF37A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819858-A970-B6DE-2187-9B2B8EA2E7E2}"/>
              </a:ext>
            </a:extLst>
          </p:cNvPr>
          <p:cNvSpPr>
            <a:spLocks noGrp="1"/>
          </p:cNvSpPr>
          <p:nvPr>
            <p:ph type="dt" sz="half" idx="10"/>
          </p:nvPr>
        </p:nvSpPr>
        <p:spPr/>
        <p:txBody>
          <a:bodyPr/>
          <a:lstStyle/>
          <a:p>
            <a:fld id="{C146C42F-EE1B-47C1-A716-4248C4F20478}" type="datetimeFigureOut">
              <a:rPr lang="en-GB" smtClean="0"/>
              <a:t>11/02/2026</a:t>
            </a:fld>
            <a:endParaRPr lang="en-GB"/>
          </a:p>
        </p:txBody>
      </p:sp>
      <p:sp>
        <p:nvSpPr>
          <p:cNvPr id="5" name="Footer Placeholder 4">
            <a:extLst>
              <a:ext uri="{FF2B5EF4-FFF2-40B4-BE49-F238E27FC236}">
                <a16:creationId xmlns:a16="http://schemas.microsoft.com/office/drawing/2014/main" id="{0D5E312C-D991-83FF-6FF6-F99BBAAE0B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F28C55-23AB-6DF2-E3DC-FE45B8B708E3}"/>
              </a:ext>
            </a:extLst>
          </p:cNvPr>
          <p:cNvSpPr>
            <a:spLocks noGrp="1"/>
          </p:cNvSpPr>
          <p:nvPr>
            <p:ph type="sldNum" sz="quarter" idx="12"/>
          </p:nvPr>
        </p:nvSpPr>
        <p:spPr/>
        <p:txBody>
          <a:bodyPr/>
          <a:lstStyle/>
          <a:p>
            <a:fld id="{3231121E-7E18-4009-9840-00090BBEA537}" type="slidenum">
              <a:rPr lang="en-GB" smtClean="0"/>
              <a:t>‹#›</a:t>
            </a:fld>
            <a:endParaRPr lang="en-GB"/>
          </a:p>
        </p:txBody>
      </p:sp>
    </p:spTree>
    <p:extLst>
      <p:ext uri="{BB962C8B-B14F-4D97-AF65-F5344CB8AC3E}">
        <p14:creationId xmlns:p14="http://schemas.microsoft.com/office/powerpoint/2010/main" val="110815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AEBF4C-C5FB-56B9-B858-1F93388560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3699C3-0E54-DF58-BA5A-876276855B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A78801-D4D8-E3A1-C277-E0A051256A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6C42F-EE1B-47C1-A716-4248C4F20478}" type="datetimeFigureOut">
              <a:rPr lang="en-GB" smtClean="0"/>
              <a:t>11/02/2026</a:t>
            </a:fld>
            <a:endParaRPr lang="en-GB"/>
          </a:p>
        </p:txBody>
      </p:sp>
      <p:sp>
        <p:nvSpPr>
          <p:cNvPr id="5" name="Footer Placeholder 4">
            <a:extLst>
              <a:ext uri="{FF2B5EF4-FFF2-40B4-BE49-F238E27FC236}">
                <a16:creationId xmlns:a16="http://schemas.microsoft.com/office/drawing/2014/main" id="{FAAD29BB-1687-E8D2-C1BB-49E0915C6C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B7AA4E9-1BAB-FE95-D109-A05164F5B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31121E-7E18-4009-9840-00090BBEA537}" type="slidenum">
              <a:rPr lang="en-GB" smtClean="0"/>
              <a:t>‹#›</a:t>
            </a:fld>
            <a:endParaRPr lang="en-GB"/>
          </a:p>
        </p:txBody>
      </p:sp>
    </p:spTree>
    <p:extLst>
      <p:ext uri="{BB962C8B-B14F-4D97-AF65-F5344CB8AC3E}">
        <p14:creationId xmlns:p14="http://schemas.microsoft.com/office/powerpoint/2010/main" val="3613151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bc.co.uk/bitesize/articles/zn3497h#zq2nf82"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www.tlmaths.com/" TargetMode="External"/><Relationship Id="rId2" Type="http://schemas.openxmlformats.org/officeDocument/2006/relationships/hyperlink" Target="http://www.mathsgenie.co.uk/"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www.alevelmathsrevision.com/" TargetMode="External"/><Relationship Id="rId4" Type="http://schemas.openxmlformats.org/officeDocument/2006/relationships/hyperlink" Target="http://www.physicsandmathstutor.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ocr.org.uk/qualifications/as-and-a-level/english-language-h070-h470-from-2015/assessmen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quizlet.com/gb/557752251/applied-science-unit-4-the-human-body-flash-cards/" TargetMode="External"/><Relationship Id="rId7" Type="http://schemas.openxmlformats.org/officeDocument/2006/relationships/image" Target="../media/image5.png"/><Relationship Id="rId2" Type="http://schemas.openxmlformats.org/officeDocument/2006/relationships/hyperlink" Target="https://padlet.com/kathrynnichol/newman-science-hub-y5q75z373i4x9pg2"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studyrocket.co.uk/revision/level-3-applied-science-aqa" TargetMode="External"/><Relationship Id="rId4" Type="http://schemas.openxmlformats.org/officeDocument/2006/relationships/hyperlink" Target="https://www.aqa.org.uk/subjects/science/applied-general/science-1775/assessment-resource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tudyrocket.co.uk/revision/level-3-applied-science-aqa" TargetMode="External"/><Relationship Id="rId2" Type="http://schemas.openxmlformats.org/officeDocument/2006/relationships/hyperlink" Target="https://padlet.com/kathrynnichol/newman-science-hub-y5q75z373i4x9pg2"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hyperlink" Target="https://www.physicsandmathstutor.com/"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physicsnet.co.uk/a-level-physics-as-a2/" TargetMode="External"/><Relationship Id="rId3" Type="http://schemas.openxmlformats.org/officeDocument/2006/relationships/hyperlink" Target="https://padlet.com/kathrynnichol/newman-science-hub-y5q75z373i4x9pg2" TargetMode="External"/><Relationship Id="rId7" Type="http://schemas.openxmlformats.org/officeDocument/2006/relationships/hyperlink" Target="https://studywise.co.uk/a-level-revision/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physicsandmathstutor.com/physics-revision/a-level-aqa/" TargetMode="External"/><Relationship Id="rId5" Type="http://schemas.openxmlformats.org/officeDocument/2006/relationships/hyperlink" Target="https://www.savemyexams.com/a-level/physics/revision-notes/" TargetMode="External"/><Relationship Id="rId10" Type="http://schemas.openxmlformats.org/officeDocument/2006/relationships/image" Target="../media/image5.png"/><Relationship Id="rId4" Type="http://schemas.openxmlformats.org/officeDocument/2006/relationships/hyperlink" Target="https://www.revisely.com/alevel/physics/aqa" TargetMode="External"/><Relationship Id="rId9"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bc.co.uk/bitesize/examspecs/zby2bd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youtube.com/@PsychBoost" TargetMode="External"/><Relationship Id="rId7" Type="http://schemas.openxmlformats.org/officeDocument/2006/relationships/hyperlink" Target="https://www.youtube.com/@smcartledge2723/playlists" TargetMode="External"/><Relationship Id="rId2" Type="http://schemas.openxmlformats.org/officeDocument/2006/relationships/hyperlink" Target="https://www.tutor2u.net/live/archive?subject=psychology&amp;level=a-level" TargetMode="External"/><Relationship Id="rId1" Type="http://schemas.openxmlformats.org/officeDocument/2006/relationships/slideLayout" Target="../slideLayouts/slideLayout2.xml"/><Relationship Id="rId6" Type="http://schemas.openxmlformats.org/officeDocument/2006/relationships/hyperlink" Target="https://www.youtube.com/watch?v=5-juhLOQgGY&amp;list=PL7O6CcKg0HaFgOm7c31j70IYX92WRgcWS" TargetMode="External"/><Relationship Id="rId5" Type="http://schemas.openxmlformats.org/officeDocument/2006/relationships/hyperlink" Target="https://www.youtube.com/@BearitinMIND" TargetMode="External"/><Relationship Id="rId4" Type="http://schemas.openxmlformats.org/officeDocument/2006/relationships/hyperlink" Target="https://www.youtube.com/watch?v=JOFmzxkwOwI&amp;list=PLPyIFM6OV7iscUdUE_0AXLcXvyb2zvmIb"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playlist?list=PLp8BSCLLWBUDQU8pYJ810RELKm2T7dfYX" TargetMode="External"/><Relationship Id="rId2" Type="http://schemas.openxmlformats.org/officeDocument/2006/relationships/hyperlink" Target="https://www.youtube.com/playlist?list=PLusj-IUbWkJ6Veu2LqmGeu625s62DmBbi"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youtube.com/playlist?list=PLp8BSCLLWBUAjIZr1No5-_p8Ji8gTDKN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B8E4-BA61-94F3-988A-32AECB1FE28F}"/>
              </a:ext>
            </a:extLst>
          </p:cNvPr>
          <p:cNvSpPr>
            <a:spLocks noGrp="1"/>
          </p:cNvSpPr>
          <p:nvPr>
            <p:ph type="ctrTitle"/>
          </p:nvPr>
        </p:nvSpPr>
        <p:spPr>
          <a:xfrm>
            <a:off x="674913" y="939800"/>
            <a:ext cx="11168743" cy="1476829"/>
          </a:xfrm>
        </p:spPr>
        <p:txBody>
          <a:bodyPr>
            <a:normAutofit/>
          </a:bodyPr>
          <a:lstStyle/>
          <a:p>
            <a:r>
              <a:rPr lang="en-GB" sz="3500" b="1" dirty="0"/>
              <a:t>Sixth Form Revision: Advice from your subject areas…</a:t>
            </a:r>
            <a:endParaRPr lang="en-GB" sz="3500" dirty="0"/>
          </a:p>
        </p:txBody>
      </p:sp>
      <p:pic>
        <p:nvPicPr>
          <p:cNvPr id="6" name="Picture 2" descr="Art - St John Henry Newman Catholic School">
            <a:extLst>
              <a:ext uri="{FF2B5EF4-FFF2-40B4-BE49-F238E27FC236}">
                <a16:creationId xmlns:a16="http://schemas.microsoft.com/office/drawing/2014/main" id="{5588FEFF-4BFE-F3D7-1299-74B5B8462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B5CF8AD-CC0D-6153-21F1-775BE78D4444}"/>
              </a:ext>
            </a:extLst>
          </p:cNvPr>
          <p:cNvSpPr txBox="1"/>
          <p:nvPr/>
        </p:nvSpPr>
        <p:spPr>
          <a:xfrm>
            <a:off x="1894114" y="2782669"/>
            <a:ext cx="8599714" cy="892552"/>
          </a:xfrm>
          <a:prstGeom prst="rect">
            <a:avLst/>
          </a:prstGeom>
          <a:noFill/>
        </p:spPr>
        <p:txBody>
          <a:bodyPr wrap="square">
            <a:spAutoFit/>
          </a:bodyPr>
          <a:lstStyle/>
          <a:p>
            <a:pPr algn="ctr"/>
            <a:r>
              <a:rPr lang="en-US" sz="2600"/>
              <a:t>"The harvest is plentiful, but the laborers are few.“</a:t>
            </a:r>
          </a:p>
          <a:p>
            <a:pPr algn="ctr"/>
            <a:r>
              <a:rPr lang="en-US" sz="2600"/>
              <a:t>(Matthew 9:37)</a:t>
            </a:r>
            <a:endParaRPr lang="en-GB" sz="2600"/>
          </a:p>
        </p:txBody>
      </p:sp>
    </p:spTree>
    <p:extLst>
      <p:ext uri="{BB962C8B-B14F-4D97-AF65-F5344CB8AC3E}">
        <p14:creationId xmlns:p14="http://schemas.microsoft.com/office/powerpoint/2010/main" val="410264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rt - St John Henry Newman Catholic School">
            <a:extLst>
              <a:ext uri="{FF2B5EF4-FFF2-40B4-BE49-F238E27FC236}">
                <a16:creationId xmlns:a16="http://schemas.microsoft.com/office/drawing/2014/main" id="{903C94E7-0E09-9800-4018-B6F7B882B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C5A8D0-993C-7D28-32D9-979035394E0E}"/>
              </a:ext>
            </a:extLst>
          </p:cNvPr>
          <p:cNvSpPr txBox="1"/>
          <p:nvPr/>
        </p:nvSpPr>
        <p:spPr>
          <a:xfrm>
            <a:off x="354798" y="354889"/>
            <a:ext cx="10025744" cy="677108"/>
          </a:xfrm>
          <a:prstGeom prst="rect">
            <a:avLst/>
          </a:prstGeom>
          <a:noFill/>
        </p:spPr>
        <p:txBody>
          <a:bodyPr wrap="square">
            <a:spAutoFit/>
          </a:bodyPr>
          <a:lstStyle/>
          <a:p>
            <a:r>
              <a:rPr lang="en-US" sz="3800" b="1" dirty="0"/>
              <a:t>Welcome to Your Sixth Form Revision Guide!</a:t>
            </a:r>
            <a:endParaRPr lang="en-US" sz="3800" dirty="0"/>
          </a:p>
        </p:txBody>
      </p:sp>
      <p:sp>
        <p:nvSpPr>
          <p:cNvPr id="3" name="TextBox 2">
            <a:extLst>
              <a:ext uri="{FF2B5EF4-FFF2-40B4-BE49-F238E27FC236}">
                <a16:creationId xmlns:a16="http://schemas.microsoft.com/office/drawing/2014/main" id="{6FB6ADC2-161D-1880-4207-A19428FEC2CC}"/>
              </a:ext>
            </a:extLst>
          </p:cNvPr>
          <p:cNvSpPr txBox="1"/>
          <p:nvPr/>
        </p:nvSpPr>
        <p:spPr>
          <a:xfrm>
            <a:off x="607385" y="1925954"/>
            <a:ext cx="10977230" cy="3970318"/>
          </a:xfrm>
          <a:prstGeom prst="rect">
            <a:avLst/>
          </a:prstGeom>
          <a:noFill/>
        </p:spPr>
        <p:txBody>
          <a:bodyPr wrap="square">
            <a:spAutoFit/>
          </a:bodyPr>
          <a:lstStyle/>
          <a:p>
            <a:r>
              <a:rPr lang="en-US" sz="3600" dirty="0"/>
              <a:t>This guide has been created by your teachers to help you make the most of your revision. Inside, you’ll find expert guidance, carefully chosen resources, and proven strategies to strengthen your knowledge and build confidence ahead of your exams.</a:t>
            </a:r>
          </a:p>
          <a:p>
            <a:r>
              <a:rPr lang="en-US" sz="3600" dirty="0"/>
              <a:t>Remember to visit the </a:t>
            </a:r>
            <a:r>
              <a:rPr lang="en-US" sz="3600" b="1" dirty="0"/>
              <a:t>Revision Hub</a:t>
            </a:r>
            <a:r>
              <a:rPr lang="en-US" sz="3600" dirty="0"/>
              <a:t> on the school website to access a digital version with live hyperlinks.</a:t>
            </a:r>
          </a:p>
        </p:txBody>
      </p:sp>
    </p:spTree>
    <p:extLst>
      <p:ext uri="{BB962C8B-B14F-4D97-AF65-F5344CB8AC3E}">
        <p14:creationId xmlns:p14="http://schemas.microsoft.com/office/powerpoint/2010/main" val="582694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E78B-846D-7BBC-1ECD-F6E80E5605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C4535B-2EF2-6BD6-AB6B-A93E0B5AF73B}"/>
              </a:ext>
            </a:extLst>
          </p:cNvPr>
          <p:cNvSpPr txBox="1"/>
          <p:nvPr/>
        </p:nvSpPr>
        <p:spPr>
          <a:xfrm>
            <a:off x="319249" y="1023126"/>
            <a:ext cx="11663031"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To revise successfully, use strategies that actively engage your brain: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Create a Revision Timetable</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Plan study sessions to cover all subjects and prevent last-minute cramming. </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hlinkClick r:id="rId2"/>
              </a:rPr>
              <a:t>How do I make a revision timetable for my exams? - BBC Bitesize</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Active Recall</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Test yourself regularly using flashcards, quizzes, or past paper questions.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Spaced Repetition</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Spread revision over time rather than cramming to retain information better.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Past Papers &amp; Mark Schemes</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Practice exam questions under timed conditions to refine your answers.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Mind Maps &amp; Summaries</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Condense key information into diagrams and bullet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Teach Someone Else</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Explaining a topic reinforces understanding and highlights gaps.</a:t>
            </a:r>
          </a:p>
        </p:txBody>
      </p:sp>
      <p:pic>
        <p:nvPicPr>
          <p:cNvPr id="4" name="Picture 2" descr="Art - St John Henry Newman Catholic School">
            <a:extLst>
              <a:ext uri="{FF2B5EF4-FFF2-40B4-BE49-F238E27FC236}">
                <a16:creationId xmlns:a16="http://schemas.microsoft.com/office/drawing/2014/main" id="{19EA52B5-084E-A8C0-C1B9-7A2F4532E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EF53E4-671D-FD2A-AF90-01F13743BBF3}"/>
              </a:ext>
            </a:extLst>
          </p:cNvPr>
          <p:cNvSpPr txBox="1"/>
          <p:nvPr/>
        </p:nvSpPr>
        <p:spPr>
          <a:xfrm>
            <a:off x="319249" y="330699"/>
            <a:ext cx="60960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ptos" panose="02110004020202020204"/>
                <a:ea typeface="+mn-ea"/>
                <a:cs typeface="+mn-cs"/>
              </a:rPr>
              <a:t>How to Revise Effectively</a:t>
            </a:r>
          </a:p>
        </p:txBody>
      </p:sp>
    </p:spTree>
    <p:extLst>
      <p:ext uri="{BB962C8B-B14F-4D97-AF65-F5344CB8AC3E}">
        <p14:creationId xmlns:p14="http://schemas.microsoft.com/office/powerpoint/2010/main" val="808814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47964-3798-B2AD-3834-1914E91C4AE6}"/>
            </a:ext>
          </a:extLst>
        </p:cNvPr>
        <p:cNvGrpSpPr/>
        <p:nvPr/>
      </p:nvGrpSpPr>
      <p:grpSpPr>
        <a:xfrm>
          <a:off x="0" y="0"/>
          <a:ext cx="0" cy="0"/>
          <a:chOff x="0" y="0"/>
          <a:chExt cx="0" cy="0"/>
        </a:xfrm>
      </p:grpSpPr>
      <p:pic>
        <p:nvPicPr>
          <p:cNvPr id="4" name="Picture 2" descr="Art - St John Henry Newman Catholic School">
            <a:extLst>
              <a:ext uri="{FF2B5EF4-FFF2-40B4-BE49-F238E27FC236}">
                <a16:creationId xmlns:a16="http://schemas.microsoft.com/office/drawing/2014/main" id="{D7FE8617-A1D1-BEB6-86F6-5A252FFC78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3571" y="136901"/>
            <a:ext cx="1368709" cy="1375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9D18B8-3094-74A9-679E-7215D38C036E}"/>
              </a:ext>
            </a:extLst>
          </p:cNvPr>
          <p:cNvSpPr txBox="1"/>
          <p:nvPr/>
        </p:nvSpPr>
        <p:spPr>
          <a:xfrm>
            <a:off x="3298181" y="488096"/>
            <a:ext cx="4724592" cy="1323439"/>
          </a:xfrm>
          <a:prstGeom prst="rect">
            <a:avLst/>
          </a:prstGeom>
          <a:noFill/>
        </p:spPr>
        <p:txBody>
          <a:bodyPr wrap="square">
            <a:spAutoFit/>
          </a:bodyPr>
          <a:lstStyle/>
          <a:p>
            <a:pPr algn="ctr"/>
            <a:r>
              <a:rPr lang="en-US" sz="4000" b="1" dirty="0"/>
              <a:t>Using Past Papers Effectively</a:t>
            </a:r>
          </a:p>
        </p:txBody>
      </p:sp>
      <p:grpSp>
        <p:nvGrpSpPr>
          <p:cNvPr id="15" name="Group 14">
            <a:extLst>
              <a:ext uri="{FF2B5EF4-FFF2-40B4-BE49-F238E27FC236}">
                <a16:creationId xmlns:a16="http://schemas.microsoft.com/office/drawing/2014/main" id="{3C184875-3673-3C70-482A-F4F658099C2C}"/>
              </a:ext>
            </a:extLst>
          </p:cNvPr>
          <p:cNvGrpSpPr/>
          <p:nvPr/>
        </p:nvGrpSpPr>
        <p:grpSpPr>
          <a:xfrm>
            <a:off x="537543" y="248273"/>
            <a:ext cx="1716466" cy="1617707"/>
            <a:chOff x="560424" y="853129"/>
            <a:chExt cx="2320622" cy="2325076"/>
          </a:xfrm>
        </p:grpSpPr>
        <p:pic>
          <p:nvPicPr>
            <p:cNvPr id="9" name="Picture 8">
              <a:extLst>
                <a:ext uri="{FF2B5EF4-FFF2-40B4-BE49-F238E27FC236}">
                  <a16:creationId xmlns:a16="http://schemas.microsoft.com/office/drawing/2014/main" id="{5C0E136D-513C-671D-C4B6-4F729F939FC8}"/>
                </a:ext>
              </a:extLst>
            </p:cNvPr>
            <p:cNvPicPr>
              <a:picLocks noChangeAspect="1"/>
            </p:cNvPicPr>
            <p:nvPr/>
          </p:nvPicPr>
          <p:blipFill>
            <a:blip r:embed="rId3"/>
            <a:stretch>
              <a:fillRect/>
            </a:stretch>
          </p:blipFill>
          <p:spPr>
            <a:xfrm rot="20600030">
              <a:off x="560424" y="1057127"/>
              <a:ext cx="1368709" cy="1975826"/>
            </a:xfrm>
            <a:prstGeom prst="rect">
              <a:avLst/>
            </a:prstGeom>
          </p:spPr>
        </p:pic>
        <p:pic>
          <p:nvPicPr>
            <p:cNvPr id="12" name="Picture 11">
              <a:extLst>
                <a:ext uri="{FF2B5EF4-FFF2-40B4-BE49-F238E27FC236}">
                  <a16:creationId xmlns:a16="http://schemas.microsoft.com/office/drawing/2014/main" id="{7AF4E15B-6A67-8D09-AE45-DE5B23301409}"/>
                </a:ext>
              </a:extLst>
            </p:cNvPr>
            <p:cNvPicPr>
              <a:picLocks noChangeAspect="1"/>
            </p:cNvPicPr>
            <p:nvPr/>
          </p:nvPicPr>
          <p:blipFill>
            <a:blip r:embed="rId4"/>
            <a:stretch>
              <a:fillRect/>
            </a:stretch>
          </p:blipFill>
          <p:spPr>
            <a:xfrm>
              <a:off x="1083703" y="853129"/>
              <a:ext cx="1368709" cy="1973823"/>
            </a:xfrm>
            <a:prstGeom prst="rect">
              <a:avLst/>
            </a:prstGeom>
          </p:spPr>
        </p:pic>
        <p:pic>
          <p:nvPicPr>
            <p:cNvPr id="14" name="Picture 13">
              <a:extLst>
                <a:ext uri="{FF2B5EF4-FFF2-40B4-BE49-F238E27FC236}">
                  <a16:creationId xmlns:a16="http://schemas.microsoft.com/office/drawing/2014/main" id="{05978671-D869-1FB5-39E5-7EF61F97A07C}"/>
                </a:ext>
              </a:extLst>
            </p:cNvPr>
            <p:cNvPicPr>
              <a:picLocks noChangeAspect="1"/>
            </p:cNvPicPr>
            <p:nvPr/>
          </p:nvPicPr>
          <p:blipFill>
            <a:blip r:embed="rId5"/>
            <a:stretch>
              <a:fillRect/>
            </a:stretch>
          </p:blipFill>
          <p:spPr>
            <a:xfrm rot="1206496">
              <a:off x="1512336" y="1229473"/>
              <a:ext cx="1368710" cy="1948732"/>
            </a:xfrm>
            <a:prstGeom prst="rect">
              <a:avLst/>
            </a:prstGeom>
          </p:spPr>
        </p:pic>
      </p:grpSp>
      <p:sp>
        <p:nvSpPr>
          <p:cNvPr id="17" name="TextBox 16">
            <a:extLst>
              <a:ext uri="{FF2B5EF4-FFF2-40B4-BE49-F238E27FC236}">
                <a16:creationId xmlns:a16="http://schemas.microsoft.com/office/drawing/2014/main" id="{B4C7A833-30C0-8235-C8B2-625500C01CCD}"/>
              </a:ext>
            </a:extLst>
          </p:cNvPr>
          <p:cNvSpPr txBox="1"/>
          <p:nvPr/>
        </p:nvSpPr>
        <p:spPr>
          <a:xfrm>
            <a:off x="555171" y="2195419"/>
            <a:ext cx="11310258" cy="707886"/>
          </a:xfrm>
          <a:prstGeom prst="rect">
            <a:avLst/>
          </a:prstGeom>
          <a:noFill/>
        </p:spPr>
        <p:txBody>
          <a:bodyPr wrap="square">
            <a:spAutoFit/>
          </a:bodyPr>
          <a:lstStyle/>
          <a:p>
            <a:r>
              <a:rPr lang="en-US" sz="2000" dirty="0"/>
              <a:t>Using past papers effectively while revising can significantly improve your exam preparation. </a:t>
            </a:r>
          </a:p>
          <a:p>
            <a:r>
              <a:rPr lang="en-US" sz="2000" dirty="0"/>
              <a:t>Here’s a step-by-step guide:</a:t>
            </a:r>
            <a:endParaRPr lang="en-GB" sz="2000" dirty="0"/>
          </a:p>
        </p:txBody>
      </p:sp>
      <p:sp>
        <p:nvSpPr>
          <p:cNvPr id="19" name="TextBox 18">
            <a:extLst>
              <a:ext uri="{FF2B5EF4-FFF2-40B4-BE49-F238E27FC236}">
                <a16:creationId xmlns:a16="http://schemas.microsoft.com/office/drawing/2014/main" id="{BB4A2533-25D8-F1F1-BE85-B2882A538880}"/>
              </a:ext>
            </a:extLst>
          </p:cNvPr>
          <p:cNvSpPr txBox="1"/>
          <p:nvPr/>
        </p:nvSpPr>
        <p:spPr>
          <a:xfrm>
            <a:off x="468084" y="3100042"/>
            <a:ext cx="11310257" cy="2677656"/>
          </a:xfrm>
          <a:prstGeom prst="rect">
            <a:avLst/>
          </a:prstGeom>
          <a:noFill/>
        </p:spPr>
        <p:txBody>
          <a:bodyPr wrap="square">
            <a:spAutoFit/>
          </a:bodyPr>
          <a:lstStyle/>
          <a:p>
            <a:pPr marL="342900" indent="-342900">
              <a:buFont typeface="+mj-lt"/>
              <a:buAutoNum type="arabicPeriod"/>
            </a:pPr>
            <a:r>
              <a:rPr lang="en-US" sz="2100" b="1" dirty="0"/>
              <a:t>Collect the Right Materials</a:t>
            </a:r>
            <a:r>
              <a:rPr lang="en-US" sz="2100" dirty="0"/>
              <a:t> – Gather past papers, mark schemes, and examiner reports.</a:t>
            </a:r>
          </a:p>
          <a:p>
            <a:pPr marL="342900" indent="-342900">
              <a:buFont typeface="+mj-lt"/>
              <a:buAutoNum type="arabicPeriod"/>
            </a:pPr>
            <a:r>
              <a:rPr lang="en-US" sz="2100" b="1" dirty="0"/>
              <a:t>Practice Under Exam Conditions</a:t>
            </a:r>
            <a:r>
              <a:rPr lang="en-US" sz="2100" dirty="0"/>
              <a:t> – Time yourself to simulate real exam scenarios.</a:t>
            </a:r>
          </a:p>
          <a:p>
            <a:pPr marL="342900" indent="-342900">
              <a:buFont typeface="+mj-lt"/>
              <a:buAutoNum type="arabicPeriod"/>
            </a:pPr>
            <a:r>
              <a:rPr lang="en-US" sz="2100" b="1" dirty="0"/>
              <a:t>Mark and Review</a:t>
            </a:r>
            <a:r>
              <a:rPr lang="en-US" sz="2100" dirty="0"/>
              <a:t> – Use the mark scheme to check answers and learn from mistakes.</a:t>
            </a:r>
          </a:p>
          <a:p>
            <a:pPr marL="342900" indent="-342900">
              <a:buFont typeface="+mj-lt"/>
              <a:buAutoNum type="arabicPeriod"/>
            </a:pPr>
            <a:r>
              <a:rPr lang="en-US" sz="2100" b="1" dirty="0"/>
              <a:t>Identify Weak Areas</a:t>
            </a:r>
            <a:r>
              <a:rPr lang="en-US" sz="2100" dirty="0"/>
              <a:t> – Focus on topics where you lost marks and revise accordingly.</a:t>
            </a:r>
          </a:p>
          <a:p>
            <a:pPr marL="342900" indent="-342900">
              <a:buFont typeface="+mj-lt"/>
              <a:buAutoNum type="arabicPeriod"/>
            </a:pPr>
            <a:r>
              <a:rPr lang="en-US" sz="2100" b="1" dirty="0"/>
              <a:t>Repeat and Track Progress</a:t>
            </a:r>
            <a:r>
              <a:rPr lang="en-US" sz="2100" dirty="0"/>
              <a:t> – Complete multiple papers to improve consistency.</a:t>
            </a:r>
          </a:p>
          <a:p>
            <a:pPr marL="342900" indent="-342900">
              <a:buFont typeface="+mj-lt"/>
              <a:buAutoNum type="arabicPeriod"/>
            </a:pPr>
            <a:r>
              <a:rPr lang="en-US" sz="2100" b="1" dirty="0"/>
              <a:t>Discuss and Reflect</a:t>
            </a:r>
            <a:r>
              <a:rPr lang="en-US" sz="2100" dirty="0"/>
              <a:t> – Go over tricky questions with peers or teachers to reinforce learning.</a:t>
            </a:r>
          </a:p>
          <a:p>
            <a:endParaRPr lang="en-US" sz="2100" dirty="0"/>
          </a:p>
          <a:p>
            <a:r>
              <a:rPr lang="en-US" sz="2100" dirty="0"/>
              <a:t>Stick to these tips, and you'll boost your exam confidence and performance!</a:t>
            </a:r>
          </a:p>
        </p:txBody>
      </p:sp>
    </p:spTree>
    <p:extLst>
      <p:ext uri="{BB962C8B-B14F-4D97-AF65-F5344CB8AC3E}">
        <p14:creationId xmlns:p14="http://schemas.microsoft.com/office/powerpoint/2010/main" val="82787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6AB28-BC3F-A6CE-CC9F-BB5397B84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C6BE8-7504-4E05-7C65-135EBC17718A}"/>
              </a:ext>
            </a:extLst>
          </p:cNvPr>
          <p:cNvSpPr>
            <a:spLocks noGrp="1"/>
          </p:cNvSpPr>
          <p:nvPr>
            <p:ph type="title"/>
          </p:nvPr>
        </p:nvSpPr>
        <p:spPr/>
        <p:txBody>
          <a:bodyPr/>
          <a:lstStyle/>
          <a:p>
            <a:r>
              <a:rPr lang="en-US" b="1" err="1"/>
              <a:t>Maths</a:t>
            </a:r>
            <a:endParaRPr lang="en-GB" b="1"/>
          </a:p>
        </p:txBody>
      </p:sp>
      <p:sp>
        <p:nvSpPr>
          <p:cNvPr id="3" name="Content Placeholder 2">
            <a:extLst>
              <a:ext uri="{FF2B5EF4-FFF2-40B4-BE49-F238E27FC236}">
                <a16:creationId xmlns:a16="http://schemas.microsoft.com/office/drawing/2014/main" id="{D007AF1B-4A7F-29C7-A1FE-0F0D2863B5D6}"/>
              </a:ext>
            </a:extLst>
          </p:cNvPr>
          <p:cNvSpPr>
            <a:spLocks noGrp="1"/>
          </p:cNvSpPr>
          <p:nvPr>
            <p:ph idx="1"/>
          </p:nvPr>
        </p:nvSpPr>
        <p:spPr/>
        <p:txBody>
          <a:bodyPr>
            <a:normAutofit/>
          </a:bodyPr>
          <a:lstStyle/>
          <a:p>
            <a:r>
              <a:rPr lang="en-US" sz="2400" dirty="0"/>
              <a:t>Work through past papers from sites such </a:t>
            </a:r>
            <a:r>
              <a:rPr lang="en-US" sz="2400" dirty="0">
                <a:hlinkClick r:id="rId2"/>
              </a:rPr>
              <a:t>www.mathsgenie.co.uk</a:t>
            </a:r>
            <a:r>
              <a:rPr lang="en-US" sz="2400" dirty="0"/>
              <a:t>.</a:t>
            </a:r>
          </a:p>
          <a:p>
            <a:pPr lvl="1"/>
            <a:r>
              <a:rPr lang="en-US" dirty="0"/>
              <a:t>We are an Edexcel school, but any exam board will do!</a:t>
            </a:r>
          </a:p>
          <a:p>
            <a:pPr lvl="1"/>
            <a:r>
              <a:rPr lang="en-US" dirty="0"/>
              <a:t>Complete it within timed conditions.</a:t>
            </a:r>
          </a:p>
          <a:p>
            <a:pPr lvl="1"/>
            <a:r>
              <a:rPr lang="en-US" dirty="0"/>
              <a:t>Mark it yourself (be harsh!).</a:t>
            </a:r>
          </a:p>
          <a:p>
            <a:pPr lvl="1"/>
            <a:r>
              <a:rPr lang="en-US" dirty="0"/>
              <a:t>Study the topics that you didn’t do so well on.</a:t>
            </a:r>
          </a:p>
          <a:p>
            <a:r>
              <a:rPr lang="en-US" sz="2400" dirty="0"/>
              <a:t>Use </a:t>
            </a:r>
            <a:r>
              <a:rPr lang="en-US" sz="2400" dirty="0">
                <a:hlinkClick r:id="rId3"/>
              </a:rPr>
              <a:t>www.TLMaths.com</a:t>
            </a:r>
            <a:r>
              <a:rPr lang="en-US" sz="2400" dirty="0"/>
              <a:t> for topic-based videos covering the entire syllabus/textbook. </a:t>
            </a:r>
          </a:p>
          <a:p>
            <a:r>
              <a:rPr lang="en-US" sz="2400" dirty="0"/>
              <a:t>Use </a:t>
            </a:r>
            <a:r>
              <a:rPr lang="en-US" sz="2400" dirty="0">
                <a:hlinkClick r:id="rId4"/>
              </a:rPr>
              <a:t>www.physicsandmathstutor.com</a:t>
            </a:r>
            <a:r>
              <a:rPr lang="en-US" sz="2400" dirty="0"/>
              <a:t> for past papers questions by topic. </a:t>
            </a:r>
          </a:p>
          <a:p>
            <a:r>
              <a:rPr lang="en-US" sz="2400" dirty="0"/>
              <a:t>Use </a:t>
            </a:r>
            <a:r>
              <a:rPr lang="en-US" sz="2400" dirty="0">
                <a:hlinkClick r:id="rId5"/>
              </a:rPr>
              <a:t>www.ALevelMathsRevision.com</a:t>
            </a:r>
            <a:r>
              <a:rPr lang="en-US" sz="2400" dirty="0"/>
              <a:t> for more past exam questions by topic. </a:t>
            </a:r>
          </a:p>
          <a:p>
            <a:r>
              <a:rPr lang="en-US" sz="2400" dirty="0"/>
              <a:t>Follow @MrAstburyMaths on </a:t>
            </a:r>
            <a:r>
              <a:rPr lang="en-US" sz="2400" dirty="0" err="1"/>
              <a:t>Youtube</a:t>
            </a:r>
            <a:r>
              <a:rPr lang="en-US" sz="2400" dirty="0"/>
              <a:t> for best guess papers. </a:t>
            </a:r>
          </a:p>
          <a:p>
            <a:endParaRPr lang="en-GB" dirty="0"/>
          </a:p>
        </p:txBody>
      </p:sp>
      <p:pic>
        <p:nvPicPr>
          <p:cNvPr id="4" name="Picture 2" descr="Art - St John Henry Newman Catholic School">
            <a:extLst>
              <a:ext uri="{FF2B5EF4-FFF2-40B4-BE49-F238E27FC236}">
                <a16:creationId xmlns:a16="http://schemas.microsoft.com/office/drawing/2014/main" id="{AF242A20-071C-7AA2-F252-D1F9A36315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27931"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7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7184-40A9-0C23-6C9C-8D92D9633BB6}"/>
              </a:ext>
            </a:extLst>
          </p:cNvPr>
          <p:cNvSpPr>
            <a:spLocks noGrp="1"/>
          </p:cNvSpPr>
          <p:nvPr>
            <p:ph type="title"/>
          </p:nvPr>
        </p:nvSpPr>
        <p:spPr/>
        <p:txBody>
          <a:bodyPr/>
          <a:lstStyle/>
          <a:p>
            <a:r>
              <a:rPr lang="en-US" b="1"/>
              <a:t>English Language</a:t>
            </a:r>
            <a:endParaRPr lang="en-GB" b="1"/>
          </a:p>
        </p:txBody>
      </p:sp>
      <p:sp>
        <p:nvSpPr>
          <p:cNvPr id="3" name="Content Placeholder 2">
            <a:extLst>
              <a:ext uri="{FF2B5EF4-FFF2-40B4-BE49-F238E27FC236}">
                <a16:creationId xmlns:a16="http://schemas.microsoft.com/office/drawing/2014/main" id="{3E5A6177-5905-8B5E-CA68-97C4B430B0D1}"/>
              </a:ext>
            </a:extLst>
          </p:cNvPr>
          <p:cNvSpPr>
            <a:spLocks noGrp="1"/>
          </p:cNvSpPr>
          <p:nvPr>
            <p:ph idx="1"/>
          </p:nvPr>
        </p:nvSpPr>
        <p:spPr/>
        <p:txBody>
          <a:bodyPr vert="horz" lIns="91440" tIns="45720" rIns="91440" bIns="45720" rtlCol="0" anchor="t">
            <a:normAutofit fontScale="92500"/>
          </a:bodyPr>
          <a:lstStyle/>
          <a:p>
            <a:r>
              <a:rPr lang="en-GB" dirty="0"/>
              <a:t>You are completing the OCR course.</a:t>
            </a:r>
          </a:p>
          <a:p>
            <a:r>
              <a:rPr lang="en-GB" dirty="0"/>
              <a:t>Firstly, you can download a selection of past papers and complete them at home. You teacher will endeavour to mark them and give you feed back. </a:t>
            </a:r>
            <a:r>
              <a:rPr lang="en-US" dirty="0">
                <a:hlinkClick r:id="rId2"/>
              </a:rPr>
              <a:t>AS and A Level - English Language - H070, H470 - OCR</a:t>
            </a:r>
            <a:endParaRPr lang="en-GB" dirty="0"/>
          </a:p>
          <a:p>
            <a:r>
              <a:rPr lang="en-GB" dirty="0"/>
              <a:t>Make flash cards or mind-maps about key themes, key characters and the context of the texts you have studied.</a:t>
            </a:r>
          </a:p>
          <a:p>
            <a:r>
              <a:rPr lang="en-GB" dirty="0"/>
              <a:t>Use the revision site getrevising.co.uk.</a:t>
            </a:r>
          </a:p>
          <a:p>
            <a:r>
              <a:rPr lang="en-GB" dirty="0"/>
              <a:t>Read the candidate exemplars which have been shared with you by your teacher.</a:t>
            </a:r>
          </a:p>
          <a:p>
            <a:r>
              <a:rPr lang="en-GB" dirty="0"/>
              <a:t>Use the revision guides which have been supplied.</a:t>
            </a:r>
          </a:p>
        </p:txBody>
      </p:sp>
      <p:pic>
        <p:nvPicPr>
          <p:cNvPr id="4" name="Picture 2" descr="Art - St John Henry Newman Catholic School">
            <a:extLst>
              <a:ext uri="{FF2B5EF4-FFF2-40B4-BE49-F238E27FC236}">
                <a16:creationId xmlns:a16="http://schemas.microsoft.com/office/drawing/2014/main" id="{EAFDB677-CA9D-4EE2-B3C2-2CB6FD263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7931"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157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44C7C-9E19-CC4F-BF6B-5E6E05009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9017A-0491-BAF8-ACC3-DDAF6B4E487E}"/>
              </a:ext>
            </a:extLst>
          </p:cNvPr>
          <p:cNvSpPr>
            <a:spLocks noGrp="1"/>
          </p:cNvSpPr>
          <p:nvPr>
            <p:ph type="title"/>
          </p:nvPr>
        </p:nvSpPr>
        <p:spPr/>
        <p:txBody>
          <a:bodyPr/>
          <a:lstStyle/>
          <a:p>
            <a:r>
              <a:rPr lang="en-US" b="1" dirty="0"/>
              <a:t>Y13 AQA Applied Science</a:t>
            </a:r>
            <a:endParaRPr lang="en-GB" b="1" dirty="0"/>
          </a:p>
        </p:txBody>
      </p:sp>
      <p:sp>
        <p:nvSpPr>
          <p:cNvPr id="3" name="Content Placeholder 2">
            <a:extLst>
              <a:ext uri="{FF2B5EF4-FFF2-40B4-BE49-F238E27FC236}">
                <a16:creationId xmlns:a16="http://schemas.microsoft.com/office/drawing/2014/main" id="{E5DBC6E3-5E40-56D6-E40A-64EBBB3339E3}"/>
              </a:ext>
            </a:extLst>
          </p:cNvPr>
          <p:cNvSpPr>
            <a:spLocks noGrp="1"/>
          </p:cNvSpPr>
          <p:nvPr>
            <p:ph idx="1"/>
          </p:nvPr>
        </p:nvSpPr>
        <p:spPr>
          <a:xfrm>
            <a:off x="838200" y="1825625"/>
            <a:ext cx="8250936" cy="4351338"/>
          </a:xfrm>
        </p:spPr>
        <p:txBody>
          <a:bodyPr vert="horz" lIns="91440" tIns="45720" rIns="91440" bIns="45720" rtlCol="0" anchor="t">
            <a:normAutofit fontScale="92500"/>
          </a:bodyPr>
          <a:lstStyle/>
          <a:p>
            <a:pPr marL="0" indent="0">
              <a:buNone/>
            </a:pPr>
            <a:r>
              <a:rPr lang="en-GB" b="1" dirty="0">
                <a:highlight>
                  <a:srgbClr val="FFFF00"/>
                </a:highlight>
              </a:rPr>
              <a:t>Only Unit 4 to prepare for this summer 2026!</a:t>
            </a:r>
          </a:p>
          <a:p>
            <a:pPr marL="0" indent="0">
              <a:buNone/>
            </a:pPr>
            <a:r>
              <a:rPr lang="en-US" dirty="0"/>
              <a:t>You’ll fine many resources linked on the </a:t>
            </a:r>
            <a:r>
              <a:rPr lang="en-US" b="1" dirty="0">
                <a:ln w="0"/>
                <a:solidFill>
                  <a:schemeClr val="accent1"/>
                </a:solidFill>
                <a:effectLst>
                  <a:outerShdw blurRad="38100" dist="25400" dir="5400000" algn="ctr" rotWithShape="0">
                    <a:srgbClr val="6E747A">
                      <a:alpha val="43000"/>
                    </a:srgbClr>
                  </a:outerShdw>
                </a:effectLst>
                <a:hlinkClick r:id="rId2"/>
              </a:rPr>
              <a:t>Newman Science Hub</a:t>
            </a:r>
            <a:r>
              <a:rPr lang="en-US" dirty="0">
                <a:hlinkClick r:id="rId2"/>
              </a:rPr>
              <a:t> </a:t>
            </a:r>
            <a:r>
              <a:rPr lang="en-US" dirty="0"/>
              <a:t>– Try some of these resources for success.</a:t>
            </a:r>
          </a:p>
          <a:p>
            <a:pPr marL="514350" indent="-514350">
              <a:buAutoNum type="arabicPeriod"/>
            </a:pPr>
            <a:r>
              <a:rPr lang="en-GB" dirty="0">
                <a:ea typeface="+mn-lt"/>
                <a:cs typeface="+mn-lt"/>
                <a:hlinkClick r:id="rId3"/>
              </a:rPr>
              <a:t>Applied Science unit 4 - The Human body Flashcards | Quizlet</a:t>
            </a:r>
          </a:p>
          <a:p>
            <a:pPr marL="514350" indent="-514350">
              <a:buAutoNum type="arabicPeriod"/>
            </a:pPr>
            <a:r>
              <a:rPr lang="en-GB" dirty="0">
                <a:ea typeface="+mn-lt"/>
                <a:cs typeface="+mn-lt"/>
                <a:hlinkClick r:id="rId4"/>
              </a:rPr>
              <a:t>AQA | Science | Applied General | Applied General Science</a:t>
            </a:r>
            <a:r>
              <a:rPr lang="en-GB" dirty="0">
                <a:ea typeface="+mn-lt"/>
                <a:cs typeface="+mn-lt"/>
              </a:rPr>
              <a:t> for past papers.</a:t>
            </a:r>
          </a:p>
          <a:p>
            <a:pPr marL="514350" indent="-514350">
              <a:buAutoNum type="arabicPeriod"/>
            </a:pPr>
            <a:r>
              <a:rPr lang="en-GB" dirty="0">
                <a:ea typeface="+mn-lt"/>
                <a:cs typeface="+mn-lt"/>
                <a:hlinkClick r:id="rId5"/>
              </a:rPr>
              <a:t>Free Level 3 Applied Science AQA Revision Content — Study Rocket</a:t>
            </a:r>
            <a:r>
              <a:rPr lang="en-GB" dirty="0">
                <a:ea typeface="+mn-lt"/>
                <a:cs typeface="+mn-lt"/>
              </a:rPr>
              <a:t> Scroll down to find links to the Human body topic with revision notes and videos. </a:t>
            </a:r>
            <a:endParaRPr lang="en-GB" dirty="0"/>
          </a:p>
        </p:txBody>
      </p:sp>
      <p:pic>
        <p:nvPicPr>
          <p:cNvPr id="4" name="Picture 2" descr="Art - St John Henry Newman Catholic School">
            <a:extLst>
              <a:ext uri="{FF2B5EF4-FFF2-40B4-BE49-F238E27FC236}">
                <a16:creationId xmlns:a16="http://schemas.microsoft.com/office/drawing/2014/main" id="{6464D795-7F28-A1BB-F831-AC422D1F25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85091"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2"/>
            <a:extLst>
              <a:ext uri="{FF2B5EF4-FFF2-40B4-BE49-F238E27FC236}">
                <a16:creationId xmlns:a16="http://schemas.microsoft.com/office/drawing/2014/main" id="{E703F645-00EA-6FB1-D268-23AA672037F8}"/>
              </a:ext>
            </a:extLst>
          </p:cNvPr>
          <p:cNvPicPr>
            <a:picLocks noChangeAspect="1"/>
          </p:cNvPicPr>
          <p:nvPr/>
        </p:nvPicPr>
        <p:blipFill>
          <a:blip r:embed="rId7"/>
          <a:stretch>
            <a:fillRect/>
          </a:stretch>
        </p:blipFill>
        <p:spPr>
          <a:xfrm>
            <a:off x="9287451" y="1870301"/>
            <a:ext cx="2609189" cy="4261986"/>
          </a:xfrm>
          <a:prstGeom prst="rect">
            <a:avLst/>
          </a:prstGeom>
        </p:spPr>
      </p:pic>
    </p:spTree>
    <p:extLst>
      <p:ext uri="{BB962C8B-B14F-4D97-AF65-F5344CB8AC3E}">
        <p14:creationId xmlns:p14="http://schemas.microsoft.com/office/powerpoint/2010/main" val="2447093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A7C57-5D81-5B9F-E85D-7286F4507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8B170-C5ED-0467-8108-CB2498B6FC21}"/>
              </a:ext>
            </a:extLst>
          </p:cNvPr>
          <p:cNvSpPr>
            <a:spLocks noGrp="1"/>
          </p:cNvSpPr>
          <p:nvPr>
            <p:ph type="title"/>
          </p:nvPr>
        </p:nvSpPr>
        <p:spPr>
          <a:xfrm>
            <a:off x="838200" y="18255"/>
            <a:ext cx="10515600" cy="1325563"/>
          </a:xfrm>
        </p:spPr>
        <p:txBody>
          <a:bodyPr/>
          <a:lstStyle/>
          <a:p>
            <a:r>
              <a:rPr lang="en-US" b="1" noProof="0" dirty="0"/>
              <a:t>Y12 </a:t>
            </a:r>
            <a:r>
              <a:rPr lang="en-US" b="1" dirty="0"/>
              <a:t>OCR </a:t>
            </a:r>
            <a:r>
              <a:rPr lang="en-US" b="1" noProof="0" dirty="0"/>
              <a:t>Applied Science</a:t>
            </a:r>
          </a:p>
        </p:txBody>
      </p:sp>
      <p:sp>
        <p:nvSpPr>
          <p:cNvPr id="3" name="Content Placeholder 2">
            <a:extLst>
              <a:ext uri="{FF2B5EF4-FFF2-40B4-BE49-F238E27FC236}">
                <a16:creationId xmlns:a16="http://schemas.microsoft.com/office/drawing/2014/main" id="{B87CCE95-BBCD-1E07-D01C-4E4DFB703E8A}"/>
              </a:ext>
            </a:extLst>
          </p:cNvPr>
          <p:cNvSpPr>
            <a:spLocks noGrp="1"/>
          </p:cNvSpPr>
          <p:nvPr>
            <p:ph idx="1"/>
          </p:nvPr>
        </p:nvSpPr>
        <p:spPr>
          <a:xfrm>
            <a:off x="838200" y="1307592"/>
            <a:ext cx="8570875" cy="4869371"/>
          </a:xfrm>
        </p:spPr>
        <p:txBody>
          <a:bodyPr vert="horz" lIns="91440" tIns="45720" rIns="91440" bIns="45720" rtlCol="0" anchor="t">
            <a:normAutofit fontScale="92500" lnSpcReduction="20000"/>
          </a:bodyPr>
          <a:lstStyle/>
          <a:p>
            <a:pPr marL="0" indent="0">
              <a:buNone/>
            </a:pPr>
            <a:r>
              <a:rPr lang="en-US" noProof="0" dirty="0">
                <a:highlight>
                  <a:srgbClr val="FFFF00"/>
                </a:highlight>
              </a:rPr>
              <a:t>Two exams to prepare for this summer 2026!</a:t>
            </a:r>
          </a:p>
          <a:p>
            <a:pPr marL="0" indent="0">
              <a:buNone/>
            </a:pPr>
            <a:r>
              <a:rPr lang="en-US" b="1" noProof="0" dirty="0">
                <a:highlight>
                  <a:srgbClr val="FFFF00"/>
                </a:highlight>
              </a:rPr>
              <a:t>F180 Fundamentals of Science </a:t>
            </a:r>
          </a:p>
          <a:p>
            <a:pPr marL="0" indent="0">
              <a:buNone/>
            </a:pPr>
            <a:r>
              <a:rPr lang="en-US" b="1" noProof="0" dirty="0">
                <a:highlight>
                  <a:srgbClr val="FFFF00"/>
                </a:highlight>
              </a:rPr>
              <a:t>F181 Science in society</a:t>
            </a:r>
          </a:p>
          <a:p>
            <a:pPr marL="0" indent="0">
              <a:buNone/>
            </a:pPr>
            <a:r>
              <a:rPr lang="en-US" noProof="0" dirty="0"/>
              <a:t>You’ll fine many resources linked on the </a:t>
            </a:r>
            <a:r>
              <a:rPr lang="en-US" b="1" noProof="0" dirty="0">
                <a:ln w="0"/>
                <a:solidFill>
                  <a:schemeClr val="accent1"/>
                </a:solidFill>
                <a:effectLst>
                  <a:outerShdw blurRad="38100" dist="25400" dir="5400000" algn="ctr" rotWithShape="0">
                    <a:srgbClr val="6E747A">
                      <a:alpha val="43000"/>
                    </a:srgbClr>
                  </a:outerShdw>
                </a:effectLst>
                <a:hlinkClick r:id="rId2"/>
              </a:rPr>
              <a:t>Newman Science Hub</a:t>
            </a:r>
            <a:r>
              <a:rPr lang="en-US" noProof="0" dirty="0">
                <a:hlinkClick r:id="rId2"/>
              </a:rPr>
              <a:t> </a:t>
            </a:r>
            <a:r>
              <a:rPr lang="en-US" noProof="0" dirty="0"/>
              <a:t>– Try some of these resources for success.</a:t>
            </a:r>
          </a:p>
          <a:p>
            <a:pPr marL="514350" indent="-514350">
              <a:buFont typeface="+mj-lt"/>
              <a:buAutoNum type="arabicPeriod"/>
            </a:pPr>
            <a:r>
              <a:rPr lang="en-US" noProof="0" dirty="0">
                <a:hlinkClick r:id="rId3"/>
              </a:rPr>
              <a:t>Free Level 3 Applied Science AQA Revision Content — Study Rocket</a:t>
            </a:r>
            <a:r>
              <a:rPr lang="en-US" noProof="0" dirty="0"/>
              <a:t> Scroll down to find revision notes and videos for key Concepts in Science</a:t>
            </a:r>
          </a:p>
          <a:p>
            <a:pPr marL="514350" indent="-514350">
              <a:buFont typeface="+mj-lt"/>
              <a:buAutoNum type="arabicPeriod"/>
            </a:pPr>
            <a:r>
              <a:rPr lang="en-US" noProof="0" dirty="0">
                <a:hlinkClick r:id="rId4"/>
              </a:rPr>
              <a:t>Physics &amp; </a:t>
            </a:r>
            <a:r>
              <a:rPr lang="en-US" noProof="0" dirty="0" err="1">
                <a:hlinkClick r:id="rId4"/>
              </a:rPr>
              <a:t>Maths</a:t>
            </a:r>
            <a:r>
              <a:rPr lang="en-US" noProof="0" dirty="0">
                <a:hlinkClick r:id="rId4"/>
              </a:rPr>
              <a:t> Tutor</a:t>
            </a:r>
            <a:r>
              <a:rPr lang="en-US" noProof="0" dirty="0"/>
              <a:t> Lots of A level resources which match our course – make sure you use the specification to find relevant content here. </a:t>
            </a:r>
          </a:p>
          <a:p>
            <a:pPr marL="514350" indent="-514350">
              <a:buFont typeface="+mj-lt"/>
              <a:buAutoNum type="arabicPeriod"/>
            </a:pPr>
            <a:r>
              <a:rPr lang="en-US" noProof="0" dirty="0"/>
              <a:t>ZIGZAG Text book– the best place to access relevant course information with practice questions and checklists. </a:t>
            </a:r>
          </a:p>
          <a:p>
            <a:pPr marL="514350" indent="-514350">
              <a:buFont typeface="+mj-lt"/>
              <a:buAutoNum type="arabicPeriod"/>
            </a:pPr>
            <a:endParaRPr lang="en-US" noProof="0" dirty="0"/>
          </a:p>
        </p:txBody>
      </p:sp>
      <p:pic>
        <p:nvPicPr>
          <p:cNvPr id="4" name="Picture 2" descr="Art - St John Henry Newman Catholic School">
            <a:extLst>
              <a:ext uri="{FF2B5EF4-FFF2-40B4-BE49-F238E27FC236}">
                <a16:creationId xmlns:a16="http://schemas.microsoft.com/office/drawing/2014/main" id="{67425CB0-BA9E-35F7-DEF8-8D0AB0AA62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9314"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2"/>
            <a:extLst>
              <a:ext uri="{FF2B5EF4-FFF2-40B4-BE49-F238E27FC236}">
                <a16:creationId xmlns:a16="http://schemas.microsoft.com/office/drawing/2014/main" id="{CEF53266-DABE-4782-B79A-F128DF51E633}"/>
              </a:ext>
            </a:extLst>
          </p:cNvPr>
          <p:cNvPicPr>
            <a:picLocks noChangeAspect="1"/>
          </p:cNvPicPr>
          <p:nvPr/>
        </p:nvPicPr>
        <p:blipFill>
          <a:blip r:embed="rId6"/>
          <a:stretch>
            <a:fillRect/>
          </a:stretch>
        </p:blipFill>
        <p:spPr>
          <a:xfrm>
            <a:off x="9409075" y="1914977"/>
            <a:ext cx="2609189" cy="4261986"/>
          </a:xfrm>
          <a:prstGeom prst="rect">
            <a:avLst/>
          </a:prstGeom>
        </p:spPr>
      </p:pic>
    </p:spTree>
    <p:extLst>
      <p:ext uri="{BB962C8B-B14F-4D97-AF65-F5344CB8AC3E}">
        <p14:creationId xmlns:p14="http://schemas.microsoft.com/office/powerpoint/2010/main" val="3341127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E6ED237-F2EE-7F76-B0BD-3163CCF29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6D060-FD2F-3014-1771-5AF8554C1F92}"/>
              </a:ext>
            </a:extLst>
          </p:cNvPr>
          <p:cNvSpPr>
            <a:spLocks noGrp="1"/>
          </p:cNvSpPr>
          <p:nvPr>
            <p:ph type="title"/>
          </p:nvPr>
        </p:nvSpPr>
        <p:spPr>
          <a:xfrm>
            <a:off x="390144" y="-102114"/>
            <a:ext cx="10515600" cy="1325563"/>
          </a:xfrm>
        </p:spPr>
        <p:txBody>
          <a:bodyPr/>
          <a:lstStyle/>
          <a:p>
            <a:r>
              <a:rPr lang="en-US" b="1" dirty="0"/>
              <a:t>Physics – No exams summer 2026</a:t>
            </a:r>
            <a:endParaRPr lang="en-GB" b="1" dirty="0"/>
          </a:p>
        </p:txBody>
      </p:sp>
      <p:sp>
        <p:nvSpPr>
          <p:cNvPr id="3" name="Content Placeholder 2">
            <a:extLst>
              <a:ext uri="{FF2B5EF4-FFF2-40B4-BE49-F238E27FC236}">
                <a16:creationId xmlns:a16="http://schemas.microsoft.com/office/drawing/2014/main" id="{8B8DA4F1-E64C-296E-E7EA-8563D5B228B1}"/>
              </a:ext>
            </a:extLst>
          </p:cNvPr>
          <p:cNvSpPr>
            <a:spLocks noGrp="1"/>
          </p:cNvSpPr>
          <p:nvPr>
            <p:ph idx="1"/>
          </p:nvPr>
        </p:nvSpPr>
        <p:spPr>
          <a:xfrm>
            <a:off x="295360" y="877825"/>
            <a:ext cx="8992091" cy="6176118"/>
          </a:xfrm>
        </p:spPr>
        <p:txBody>
          <a:bodyPr vert="horz" lIns="91440" tIns="45720" rIns="91440" bIns="45720" rtlCol="0" anchor="t">
            <a:noAutofit/>
          </a:bodyPr>
          <a:lstStyle/>
          <a:p>
            <a:pPr marL="0" indent="0">
              <a:buNone/>
            </a:pPr>
            <a:r>
              <a:rPr lang="en-US" dirty="0"/>
              <a:t>You’ll find many resources linked on the </a:t>
            </a:r>
            <a:r>
              <a:rPr lang="en-US" b="1" dirty="0">
                <a:ln w="0"/>
                <a:solidFill>
                  <a:schemeClr val="accent1"/>
                </a:solidFill>
                <a:effectLst>
                  <a:outerShdw blurRad="38100" dist="25400" dir="5400000" algn="ctr" rotWithShape="0">
                    <a:srgbClr val="6E747A">
                      <a:alpha val="43000"/>
                    </a:srgbClr>
                  </a:outerShdw>
                </a:effectLst>
                <a:hlinkClick r:id="rId3"/>
              </a:rPr>
              <a:t>Newman Science Hub</a:t>
            </a:r>
            <a:r>
              <a:rPr lang="en-US" dirty="0">
                <a:hlinkClick r:id="rId3"/>
              </a:rPr>
              <a:t> </a:t>
            </a:r>
            <a:r>
              <a:rPr lang="en-US" dirty="0"/>
              <a:t>– Try some of these resources for success.</a:t>
            </a:r>
          </a:p>
          <a:p>
            <a:r>
              <a:rPr lang="en-GB" sz="2000" b="1" dirty="0" err="1">
                <a:solidFill>
                  <a:srgbClr val="242424"/>
                </a:solidFill>
                <a:cs typeface="Segoe UI"/>
              </a:rPr>
              <a:t>Revisely</a:t>
            </a:r>
            <a:r>
              <a:rPr lang="en-GB" sz="2000" dirty="0">
                <a:solidFill>
                  <a:srgbClr val="242424"/>
                </a:solidFill>
                <a:cs typeface="Segoe UI"/>
              </a:rPr>
              <a:t>: Offers AQA A Level Physics questions by topic, notes, videos, and past papers. It's a comprehensive resource for structured revision.</a:t>
            </a:r>
            <a:r>
              <a:rPr lang="en-GB" sz="2000" dirty="0">
                <a:solidFill>
                  <a:srgbClr val="242424"/>
                </a:solidFill>
              </a:rPr>
              <a:t> </a:t>
            </a:r>
            <a:r>
              <a:rPr lang="en-GB" sz="2000" u="sng" dirty="0" err="1">
                <a:cs typeface="Segoe UI"/>
                <a:hlinkClick r:id="rId4"/>
              </a:rPr>
              <a:t>Revisely</a:t>
            </a:r>
            <a:r>
              <a:rPr lang="en-GB" sz="2000" u="sng" dirty="0">
                <a:cs typeface="Segoe UI"/>
                <a:hlinkClick r:id="rId4"/>
              </a:rPr>
              <a:t> AQA A Level Physics</a:t>
            </a:r>
            <a:endParaRPr lang="en-GB" sz="2000" dirty="0"/>
          </a:p>
          <a:p>
            <a:r>
              <a:rPr lang="en-GB" sz="2000" b="1" dirty="0">
                <a:solidFill>
                  <a:srgbClr val="242424"/>
                </a:solidFill>
                <a:cs typeface="Segoe UI"/>
              </a:rPr>
              <a:t>Save My Exams</a:t>
            </a:r>
            <a:r>
              <a:rPr lang="en-GB" sz="2000" dirty="0">
                <a:solidFill>
                  <a:srgbClr val="242424"/>
                </a:solidFill>
                <a:cs typeface="Segoe UI"/>
              </a:rPr>
              <a:t>: Provides clear and structured revision notes, illustrations, and examiner tips specifically for AQA A Level Physics.</a:t>
            </a:r>
            <a:r>
              <a:rPr lang="en-GB" sz="2000" dirty="0">
                <a:solidFill>
                  <a:srgbClr val="242424"/>
                </a:solidFill>
              </a:rPr>
              <a:t> </a:t>
            </a:r>
            <a:r>
              <a:rPr lang="en-GB" sz="2000" u="sng" dirty="0">
                <a:cs typeface="Segoe UI"/>
                <a:hlinkClick r:id="rId5"/>
              </a:rPr>
              <a:t>Save My Exams AQA A Level Physics</a:t>
            </a:r>
            <a:endParaRPr lang="en-GB" sz="2000" dirty="0"/>
          </a:p>
          <a:p>
            <a:r>
              <a:rPr lang="en-GB" sz="2000" b="1" dirty="0">
                <a:solidFill>
                  <a:srgbClr val="242424"/>
                </a:solidFill>
                <a:cs typeface="Segoe UI"/>
              </a:rPr>
              <a:t>Physics &amp; Maths Tutor</a:t>
            </a:r>
            <a:r>
              <a:rPr lang="en-GB" sz="2000" dirty="0">
                <a:solidFill>
                  <a:srgbClr val="242424"/>
                </a:solidFill>
                <a:cs typeface="Segoe UI"/>
              </a:rPr>
              <a:t>: Includes summary notes, worksheets, and past exam questions for each section and paper of AQA A Level Physics. </a:t>
            </a:r>
            <a:r>
              <a:rPr lang="en-GB" sz="2000" u="sng" dirty="0">
                <a:cs typeface="Segoe UI"/>
                <a:hlinkClick r:id="rId6"/>
              </a:rPr>
              <a:t>Physics &amp; Maths Tutor AQA A Level Physics</a:t>
            </a:r>
            <a:endParaRPr lang="en-GB" sz="2000" dirty="0"/>
          </a:p>
          <a:p>
            <a:r>
              <a:rPr lang="en-GB" sz="2000" b="1" dirty="0" err="1">
                <a:solidFill>
                  <a:srgbClr val="242424"/>
                </a:solidFill>
                <a:cs typeface="Segoe UI"/>
              </a:rPr>
              <a:t>StudyWise</a:t>
            </a:r>
            <a:r>
              <a:rPr lang="en-GB" sz="2000" dirty="0">
                <a:solidFill>
                  <a:srgbClr val="242424"/>
                </a:solidFill>
                <a:cs typeface="Segoe UI"/>
              </a:rPr>
              <a:t>: Offers a variety of resources including notes, summary sheets, and explanations tailored for AQA A Level Physics. </a:t>
            </a:r>
            <a:r>
              <a:rPr lang="en-GB" sz="2000" dirty="0">
                <a:hlinkClick r:id="rId7"/>
              </a:rPr>
              <a:t>A-Level Physics Revision - </a:t>
            </a:r>
            <a:r>
              <a:rPr lang="en-GB" sz="2000" dirty="0" err="1">
                <a:hlinkClick r:id="rId7"/>
              </a:rPr>
              <a:t>StudyWise</a:t>
            </a:r>
            <a:endParaRPr lang="en-GB" sz="2000" dirty="0"/>
          </a:p>
          <a:p>
            <a:r>
              <a:rPr lang="en-GB" sz="2000" b="1" dirty="0" err="1">
                <a:solidFill>
                  <a:srgbClr val="242424"/>
                </a:solidFill>
                <a:cs typeface="Segoe UI"/>
              </a:rPr>
              <a:t>PhysicsNet</a:t>
            </a:r>
            <a:r>
              <a:rPr lang="en-GB" sz="2000" dirty="0">
                <a:solidFill>
                  <a:srgbClr val="242424"/>
                </a:solidFill>
                <a:cs typeface="Segoe UI"/>
              </a:rPr>
              <a:t>: Provides detailed notes and explanations for AQA A Level Physics topics, making complex concepts easier to understand. </a:t>
            </a:r>
            <a:r>
              <a:rPr lang="en-US" sz="2000" dirty="0">
                <a:hlinkClick r:id="rId8"/>
              </a:rPr>
              <a:t>A-level physics AS A2 AQA GCE new 2015</a:t>
            </a:r>
            <a:endParaRPr lang="en-GB" sz="2000" dirty="0"/>
          </a:p>
        </p:txBody>
      </p:sp>
      <p:pic>
        <p:nvPicPr>
          <p:cNvPr id="4" name="Picture 2" descr="Art - St John Henry Newman Catholic School">
            <a:extLst>
              <a:ext uri="{FF2B5EF4-FFF2-40B4-BE49-F238E27FC236}">
                <a16:creationId xmlns:a16="http://schemas.microsoft.com/office/drawing/2014/main" id="{A87E15E4-FF91-A7B7-AD87-620AD125BFB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7691" y="478225"/>
            <a:ext cx="1368709" cy="13753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3"/>
            <a:extLst>
              <a:ext uri="{FF2B5EF4-FFF2-40B4-BE49-F238E27FC236}">
                <a16:creationId xmlns:a16="http://schemas.microsoft.com/office/drawing/2014/main" id="{0D31881A-483A-346A-5AAB-996A127B511B}"/>
              </a:ext>
            </a:extLst>
          </p:cNvPr>
          <p:cNvPicPr>
            <a:picLocks noChangeAspect="1"/>
          </p:cNvPicPr>
          <p:nvPr/>
        </p:nvPicPr>
        <p:blipFill>
          <a:blip r:embed="rId10"/>
          <a:stretch>
            <a:fillRect/>
          </a:stretch>
        </p:blipFill>
        <p:spPr>
          <a:xfrm>
            <a:off x="9287451" y="2140061"/>
            <a:ext cx="2609189" cy="4261986"/>
          </a:xfrm>
          <a:prstGeom prst="rect">
            <a:avLst/>
          </a:prstGeom>
        </p:spPr>
      </p:pic>
    </p:spTree>
    <p:extLst>
      <p:ext uri="{BB962C8B-B14F-4D97-AF65-F5344CB8AC3E}">
        <p14:creationId xmlns:p14="http://schemas.microsoft.com/office/powerpoint/2010/main" val="812732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44C7C-9E19-CC4F-BF6B-5E6E05009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9017A-0491-BAF8-ACC3-DDAF6B4E487E}"/>
              </a:ext>
            </a:extLst>
          </p:cNvPr>
          <p:cNvSpPr>
            <a:spLocks noGrp="1"/>
          </p:cNvSpPr>
          <p:nvPr>
            <p:ph type="title"/>
          </p:nvPr>
        </p:nvSpPr>
        <p:spPr/>
        <p:txBody>
          <a:bodyPr/>
          <a:lstStyle/>
          <a:p>
            <a:r>
              <a:rPr lang="en-US" b="1"/>
              <a:t>Product Design</a:t>
            </a:r>
            <a:endParaRPr lang="en-GB" b="1"/>
          </a:p>
        </p:txBody>
      </p:sp>
      <p:sp>
        <p:nvSpPr>
          <p:cNvPr id="3" name="Content Placeholder 2">
            <a:extLst>
              <a:ext uri="{FF2B5EF4-FFF2-40B4-BE49-F238E27FC236}">
                <a16:creationId xmlns:a16="http://schemas.microsoft.com/office/drawing/2014/main" id="{E5DBC6E3-5E40-56D6-E40A-64EBBB3339E3}"/>
              </a:ext>
            </a:extLst>
          </p:cNvPr>
          <p:cNvSpPr>
            <a:spLocks noGrp="1"/>
          </p:cNvSpPr>
          <p:nvPr>
            <p:ph idx="1"/>
          </p:nvPr>
        </p:nvSpPr>
        <p:spPr>
          <a:xfrm>
            <a:off x="838200" y="1959490"/>
            <a:ext cx="10515600" cy="3960041"/>
          </a:xfrm>
        </p:spPr>
        <p:txBody>
          <a:bodyPr vert="horz" lIns="91440" tIns="45720" rIns="91440" bIns="45720" rtlCol="0" anchor="t">
            <a:noAutofit/>
          </a:bodyPr>
          <a:lstStyle/>
          <a:p>
            <a:r>
              <a:rPr lang="en-GB" sz="2600" dirty="0"/>
              <a:t>Make use of your 'Clear Revise' revision book. The end of each section contains revision questions based on that topic.</a:t>
            </a:r>
            <a:endParaRPr lang="en-US" sz="2600" dirty="0"/>
          </a:p>
          <a:p>
            <a:endParaRPr lang="en-GB" sz="2600" dirty="0"/>
          </a:p>
          <a:p>
            <a:r>
              <a:rPr lang="en-GB" sz="2600" dirty="0"/>
              <a:t>Use the BBC Bitesize link to support revision - </a:t>
            </a:r>
            <a:r>
              <a:rPr lang="en-GB" sz="2600" dirty="0">
                <a:hlinkClick r:id="rId2"/>
              </a:rPr>
              <a:t>https://www.bbc.co.uk/bitesize/examspecs/zby2bdm</a:t>
            </a:r>
            <a:endParaRPr lang="en-GB" sz="2600" dirty="0"/>
          </a:p>
          <a:p>
            <a:endParaRPr lang="en-GB" sz="2600" dirty="0"/>
          </a:p>
          <a:p>
            <a:r>
              <a:rPr lang="en-GB" sz="2600" dirty="0"/>
              <a:t>Past papers</a:t>
            </a:r>
            <a:endParaRPr lang="en-US" sz="2600" dirty="0"/>
          </a:p>
          <a:p>
            <a:pPr lvl="1"/>
            <a:r>
              <a:rPr lang="en-US" sz="1900" dirty="0"/>
              <a:t>Complete it within timed conditions.</a:t>
            </a:r>
          </a:p>
          <a:p>
            <a:pPr lvl="1"/>
            <a:r>
              <a:rPr lang="en-US" sz="1900" dirty="0"/>
              <a:t>Mark it yourself (be harsh!).</a:t>
            </a:r>
          </a:p>
          <a:p>
            <a:pPr lvl="1"/>
            <a:r>
              <a:rPr lang="en-US" sz="1900" dirty="0"/>
              <a:t>Study the topics that you didn’t do so well on.</a:t>
            </a:r>
            <a:endParaRPr lang="en-GB" sz="1900" dirty="0"/>
          </a:p>
        </p:txBody>
      </p:sp>
      <p:pic>
        <p:nvPicPr>
          <p:cNvPr id="4" name="Picture 2" descr="Art - St John Henry Newman Catholic School">
            <a:extLst>
              <a:ext uri="{FF2B5EF4-FFF2-40B4-BE49-F238E27FC236}">
                <a16:creationId xmlns:a16="http://schemas.microsoft.com/office/drawing/2014/main" id="{6464D795-7F28-A1BB-F831-AC422D1F25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7931"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936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46E0-DC48-06A6-F7EB-4DD912756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DF3A3-B706-6A26-DB47-7127711F7D53}"/>
              </a:ext>
            </a:extLst>
          </p:cNvPr>
          <p:cNvSpPr>
            <a:spLocks noGrp="1"/>
          </p:cNvSpPr>
          <p:nvPr>
            <p:ph type="title"/>
          </p:nvPr>
        </p:nvSpPr>
        <p:spPr/>
        <p:txBody>
          <a:bodyPr/>
          <a:lstStyle/>
          <a:p>
            <a:r>
              <a:rPr lang="en-US" b="1"/>
              <a:t>Psychology</a:t>
            </a:r>
            <a:endParaRPr lang="en-GB" b="1"/>
          </a:p>
        </p:txBody>
      </p:sp>
      <p:sp>
        <p:nvSpPr>
          <p:cNvPr id="3" name="Content Placeholder 2">
            <a:extLst>
              <a:ext uri="{FF2B5EF4-FFF2-40B4-BE49-F238E27FC236}">
                <a16:creationId xmlns:a16="http://schemas.microsoft.com/office/drawing/2014/main" id="{576A2C9F-1736-85F3-07E3-9B427A2D63E8}"/>
              </a:ext>
            </a:extLst>
          </p:cNvPr>
          <p:cNvSpPr>
            <a:spLocks noGrp="1"/>
          </p:cNvSpPr>
          <p:nvPr>
            <p:ph idx="1"/>
          </p:nvPr>
        </p:nvSpPr>
        <p:spPr/>
        <p:txBody>
          <a:bodyPr>
            <a:normAutofit fontScale="85000" lnSpcReduction="20000"/>
          </a:bodyPr>
          <a:lstStyle/>
          <a:p>
            <a:r>
              <a:rPr lang="en-US" sz="2800" b="1">
                <a:latin typeface="Aptos Display"/>
                <a:ea typeface="+mn-lt"/>
                <a:cs typeface="+mn-lt"/>
              </a:rPr>
              <a:t>Tutor2U revision blast videos on all subjects: </a:t>
            </a:r>
            <a:r>
              <a:rPr lang="en-US" sz="2800">
                <a:ea typeface="+mn-lt"/>
                <a:cs typeface="+mn-lt"/>
                <a:hlinkClick r:id="rId2"/>
              </a:rPr>
              <a:t>https://www.tutor2u.net/live/archive?subject=psychology&amp;level=a-level</a:t>
            </a:r>
            <a:r>
              <a:rPr lang="en-US" sz="2800" b="1">
                <a:latin typeface="Aptos Display"/>
                <a:ea typeface="+mn-lt"/>
                <a:cs typeface="+mn-lt"/>
              </a:rPr>
              <a:t> </a:t>
            </a:r>
          </a:p>
          <a:p>
            <a:r>
              <a:rPr lang="en-US" b="1" err="1"/>
              <a:t>Psychboost</a:t>
            </a:r>
            <a:r>
              <a:rPr lang="en-US" sz="2800" b="1">
                <a:latin typeface="Aptos Display"/>
                <a:ea typeface="+mn-lt"/>
                <a:cs typeface="+mn-lt"/>
              </a:rPr>
              <a:t> videos for all subjects (our </a:t>
            </a:r>
            <a:r>
              <a:rPr lang="en-US" sz="2800" b="1" err="1">
                <a:latin typeface="Aptos Display"/>
                <a:ea typeface="+mn-lt"/>
                <a:cs typeface="+mn-lt"/>
              </a:rPr>
              <a:t>favourite</a:t>
            </a:r>
            <a:r>
              <a:rPr lang="en-US" sz="2800" b="1">
                <a:latin typeface="Aptos Display"/>
                <a:ea typeface="+mn-lt"/>
                <a:cs typeface="+mn-lt"/>
              </a:rPr>
              <a:t> purple man): </a:t>
            </a:r>
            <a:r>
              <a:rPr lang="en-US" sz="2800">
                <a:ea typeface="+mn-lt"/>
                <a:cs typeface="+mn-lt"/>
                <a:hlinkClick r:id="rId3"/>
              </a:rPr>
              <a:t>https://www.youtube.com/@PsychBoost</a:t>
            </a:r>
            <a:r>
              <a:rPr lang="en-US" sz="2800" b="1">
                <a:latin typeface="Aptos Display"/>
                <a:ea typeface="+mn-lt"/>
                <a:cs typeface="+mn-lt"/>
              </a:rPr>
              <a:t> -</a:t>
            </a:r>
            <a:endParaRPr lang="en-US" sz="2800" b="1">
              <a:latin typeface="Aptos Display"/>
            </a:endParaRPr>
          </a:p>
          <a:p>
            <a:r>
              <a:rPr lang="en-US" sz="2800" b="1">
                <a:ea typeface="+mn-lt"/>
                <a:cs typeface="+mn-lt"/>
              </a:rPr>
              <a:t>A Level Psychology revision: </a:t>
            </a:r>
            <a:r>
              <a:rPr lang="en-US" sz="2800">
                <a:ea typeface="+mn-lt"/>
                <a:cs typeface="+mn-lt"/>
                <a:hlinkClick r:id="rId4"/>
              </a:rPr>
              <a:t>https://www.youtube.com/watch?v=JOFmzxkwOwI&amp;list=PLPyIFM6OV7iscUdUE_0AXLcXvyb2zvmIb</a:t>
            </a:r>
            <a:r>
              <a:rPr lang="en-US" sz="2800">
                <a:ea typeface="+mn-lt"/>
                <a:cs typeface="+mn-lt"/>
              </a:rPr>
              <a:t> </a:t>
            </a:r>
          </a:p>
          <a:p>
            <a:r>
              <a:rPr lang="en-US" sz="2800" b="1">
                <a:ea typeface="+mn-lt"/>
                <a:cs typeface="+mn-lt"/>
              </a:rPr>
              <a:t>Bear it in mind psychology revision: </a:t>
            </a:r>
            <a:r>
              <a:rPr lang="en-US" sz="2800">
                <a:ea typeface="+mn-lt"/>
                <a:cs typeface="+mn-lt"/>
                <a:hlinkClick r:id="rId5"/>
              </a:rPr>
              <a:t>https://www.youtube.com/@BearitinMIND</a:t>
            </a:r>
            <a:endParaRPr lang="en-US" sz="2800" b="1">
              <a:ea typeface="+mn-lt"/>
              <a:cs typeface="+mn-lt"/>
            </a:endParaRPr>
          </a:p>
          <a:p>
            <a:r>
              <a:rPr lang="en-US" sz="2800" b="1">
                <a:ea typeface="+mn-lt"/>
                <a:cs typeface="+mn-lt"/>
              </a:rPr>
              <a:t>How to get an A* in Psychology: </a:t>
            </a:r>
            <a:r>
              <a:rPr lang="en-US" sz="2800">
                <a:ea typeface="+mn-lt"/>
                <a:cs typeface="+mn-lt"/>
                <a:hlinkClick r:id="rId6"/>
              </a:rPr>
              <a:t>https://www.youtube.com/watch?v=5-juhLOQgGY&amp;list=PL7O6CcKg0HaFgOm7c31j70IYX92WRgcWS</a:t>
            </a:r>
            <a:endParaRPr lang="en-US" sz="2800" b="1">
              <a:latin typeface="Aptos"/>
            </a:endParaRPr>
          </a:p>
          <a:p>
            <a:r>
              <a:rPr lang="en-US" sz="2800" b="1">
                <a:ea typeface="+mn-lt"/>
                <a:cs typeface="+mn-lt"/>
              </a:rPr>
              <a:t>SM Cartledge Psychology revision: </a:t>
            </a:r>
            <a:r>
              <a:rPr lang="en-US" sz="2800">
                <a:ea typeface="+mn-lt"/>
                <a:cs typeface="+mn-lt"/>
                <a:hlinkClick r:id="rId7"/>
              </a:rPr>
              <a:t>https://www.youtube.com/@smcartledge2723/playlists</a:t>
            </a:r>
            <a:endParaRPr lang="en-US" sz="2800" b="1">
              <a:ea typeface="+mn-lt"/>
              <a:cs typeface="+mn-lt"/>
            </a:endParaRPr>
          </a:p>
          <a:p>
            <a:endParaRPr lang="en-GB"/>
          </a:p>
        </p:txBody>
      </p:sp>
      <p:pic>
        <p:nvPicPr>
          <p:cNvPr id="4" name="Picture 2" descr="Art - St John Henry Newman Catholic School">
            <a:extLst>
              <a:ext uri="{FF2B5EF4-FFF2-40B4-BE49-F238E27FC236}">
                <a16:creationId xmlns:a16="http://schemas.microsoft.com/office/drawing/2014/main" id="{74756CF3-8D99-DCA6-C27A-D80B335F9DF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27931"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434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6108D-30A6-A621-6538-92612A4894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94A6C-50CE-290E-2578-B20EB77170FC}"/>
              </a:ext>
            </a:extLst>
          </p:cNvPr>
          <p:cNvSpPr>
            <a:spLocks noGrp="1"/>
          </p:cNvSpPr>
          <p:nvPr>
            <p:ph type="title"/>
          </p:nvPr>
        </p:nvSpPr>
        <p:spPr/>
        <p:txBody>
          <a:bodyPr/>
          <a:lstStyle/>
          <a:p>
            <a:r>
              <a:rPr lang="en-US" b="1"/>
              <a:t>Health and Social Care</a:t>
            </a:r>
            <a:endParaRPr lang="en-GB" b="1"/>
          </a:p>
        </p:txBody>
      </p:sp>
      <p:sp>
        <p:nvSpPr>
          <p:cNvPr id="3" name="Content Placeholder 2">
            <a:extLst>
              <a:ext uri="{FF2B5EF4-FFF2-40B4-BE49-F238E27FC236}">
                <a16:creationId xmlns:a16="http://schemas.microsoft.com/office/drawing/2014/main" id="{43D58093-1757-C7B8-5282-BE1FE9B2908F}"/>
              </a:ext>
            </a:extLst>
          </p:cNvPr>
          <p:cNvSpPr>
            <a:spLocks noGrp="1"/>
          </p:cNvSpPr>
          <p:nvPr>
            <p:ph idx="1"/>
          </p:nvPr>
        </p:nvSpPr>
        <p:spPr/>
        <p:txBody>
          <a:bodyPr>
            <a:normAutofit/>
          </a:bodyPr>
          <a:lstStyle/>
          <a:p>
            <a:pPr marL="0" indent="0">
              <a:buNone/>
            </a:pPr>
            <a:r>
              <a:rPr lang="en-GB" b="1"/>
              <a:t>Exam revision for Units 1 and 2</a:t>
            </a:r>
            <a:endParaRPr lang="en-US" b="1"/>
          </a:p>
          <a:p>
            <a:r>
              <a:rPr lang="en-GB"/>
              <a:t>Alan's Lessons Revision video and exam walk-throughs: </a:t>
            </a:r>
            <a:r>
              <a:rPr lang="en-GB">
                <a:ea typeface="+mn-lt"/>
                <a:cs typeface="+mn-lt"/>
                <a:hlinkClick r:id="rId2"/>
              </a:rPr>
              <a:t>https://www.youtube.com/playlist?list=PLusj-IUbWkJ6Veu2LqmGeu625s62DmBbi</a:t>
            </a:r>
          </a:p>
          <a:p>
            <a:r>
              <a:rPr lang="en-GB">
                <a:ea typeface="+mn-lt"/>
                <a:cs typeface="+mn-lt"/>
              </a:rPr>
              <a:t>Tutor2U Unit 1:  </a:t>
            </a:r>
            <a:r>
              <a:rPr lang="en-GB">
                <a:ea typeface="+mn-lt"/>
                <a:cs typeface="+mn-lt"/>
                <a:hlinkClick r:id="rId3"/>
              </a:rPr>
              <a:t>https://www.youtube.com/playlist?list=PLp8BSCLLWBUDQU8pYJ810RELKm2T7dfYX</a:t>
            </a:r>
          </a:p>
          <a:p>
            <a:r>
              <a:rPr lang="en-GB">
                <a:ea typeface="+mn-lt"/>
                <a:cs typeface="+mn-lt"/>
              </a:rPr>
              <a:t>Turor2U Unit 2: </a:t>
            </a:r>
            <a:r>
              <a:rPr lang="en-GB">
                <a:ea typeface="+mn-lt"/>
                <a:cs typeface="+mn-lt"/>
                <a:hlinkClick r:id="rId4"/>
              </a:rPr>
              <a:t>https://www.youtube.com/playlist?list=PLp8BSCLLWBUAjIZr1No5-_p8Ji8gTDKN3</a:t>
            </a:r>
          </a:p>
          <a:p>
            <a:endParaRPr lang="en-GB"/>
          </a:p>
        </p:txBody>
      </p:sp>
      <p:pic>
        <p:nvPicPr>
          <p:cNvPr id="4" name="Picture 2" descr="Art - St John Henry Newman Catholic School">
            <a:extLst>
              <a:ext uri="{FF2B5EF4-FFF2-40B4-BE49-F238E27FC236}">
                <a16:creationId xmlns:a16="http://schemas.microsoft.com/office/drawing/2014/main" id="{B7CE3018-669F-A0D5-D7E8-78BC9E4436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27931" y="230188"/>
            <a:ext cx="1368709" cy="13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970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95a6ee0-3457-4c92-8dc0-f4b4a50aefb9">
      <Terms xmlns="http://schemas.microsoft.com/office/infopath/2007/PartnerControls"/>
    </lcf76f155ced4ddcb4097134ff3c332f>
    <TaxCatchAll xmlns="ed66bb40-66c8-4574-817d-b0013ae2007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C139CBAEF0A4288ECC400425D4687" ma:contentTypeVersion="16" ma:contentTypeDescription="Create a new document." ma:contentTypeScope="" ma:versionID="3d9f8dce19c59ba0154e6a5a438f66b0">
  <xsd:schema xmlns:xsd="http://www.w3.org/2001/XMLSchema" xmlns:xs="http://www.w3.org/2001/XMLSchema" xmlns:p="http://schemas.microsoft.com/office/2006/metadata/properties" xmlns:ns2="795a6ee0-3457-4c92-8dc0-f4b4a50aefb9" xmlns:ns3="ed66bb40-66c8-4574-817d-b0013ae20072" targetNamespace="http://schemas.microsoft.com/office/2006/metadata/properties" ma:root="true" ma:fieldsID="8cd83ebe57a12f5029cf6aaecce14601" ns2:_="" ns3:_="">
    <xsd:import namespace="795a6ee0-3457-4c92-8dc0-f4b4a50aefb9"/>
    <xsd:import namespace="ed66bb40-66c8-4574-817d-b0013ae2007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5a6ee0-3457-4c92-8dc0-f4b4a50aef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90f9a9a-cf56-4bd2-b166-dc11b66c54a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66bb40-66c8-4574-817d-b0013ae2007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b897ad0-9db6-4e43-a2d1-e847b77b9495}" ma:internalName="TaxCatchAll" ma:showField="CatchAllData" ma:web="ed66bb40-66c8-4574-817d-b0013ae2007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2B2454-54F4-41FB-8C46-9035B3FD9134}">
  <ds:schemaRefs>
    <ds:schemaRef ds:uri="http://purl.org/dc/terms/"/>
    <ds:schemaRef ds:uri="http://purl.org/dc/elements/1.1/"/>
    <ds:schemaRef ds:uri="http://schemas.openxmlformats.org/package/2006/metadata/core-properties"/>
    <ds:schemaRef ds:uri="http://schemas.microsoft.com/office/2006/documentManagement/types"/>
    <ds:schemaRef ds:uri="ed66bb40-66c8-4574-817d-b0013ae20072"/>
    <ds:schemaRef ds:uri="http://schemas.microsoft.com/office/infopath/2007/PartnerControls"/>
    <ds:schemaRef ds:uri="http://www.w3.org/XML/1998/namespace"/>
    <ds:schemaRef ds:uri="795a6ee0-3457-4c92-8dc0-f4b4a50aefb9"/>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43177E7-DAD3-4B5B-90B1-9708A2BD8C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5a6ee0-3457-4c92-8dc0-f4b4a50aefb9"/>
    <ds:schemaRef ds:uri="ed66bb40-66c8-4574-817d-b0013ae20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679DC0-60B8-4F95-8D92-B525D41089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72</TotalTime>
  <Words>1198</Words>
  <Application>Microsoft Office PowerPoint</Application>
  <PresentationFormat>Widescreen</PresentationFormat>
  <Paragraphs>87</Paragraphs>
  <Slides>12</Slides>
  <Notes>2</Notes>
  <HiddenSlides>1</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Sixth Form Revision: Advice from your subject areas…</vt:lpstr>
      <vt:lpstr>PowerPoint Presentation</vt:lpstr>
      <vt:lpstr>PowerPoint Presentation</vt:lpstr>
      <vt:lpstr>PowerPoint Presentation</vt:lpstr>
      <vt:lpstr>Maths</vt:lpstr>
      <vt:lpstr>English Language</vt:lpstr>
      <vt:lpstr>Y13 AQA Applied Science</vt:lpstr>
      <vt:lpstr>Y12 OCR Applied Science</vt:lpstr>
      <vt:lpstr>Physics – No exams summer 2026</vt:lpstr>
      <vt:lpstr>Product Design</vt:lpstr>
      <vt:lpstr>Psychology</vt:lpstr>
      <vt:lpstr>Health and Social Care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Cookson</dc:creator>
  <cp:lastModifiedBy>Michael Cookson</cp:lastModifiedBy>
  <cp:revision>4</cp:revision>
  <dcterms:created xsi:type="dcterms:W3CDTF">2025-01-20T16:31:12Z</dcterms:created>
  <dcterms:modified xsi:type="dcterms:W3CDTF">2026-02-11T15:43:39Z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0x010100BE8C139CBAEF0A4288ECC400425D4687</vt:lpwstr>
  </property>
  <property fmtid="{D5CDD505-2E9C-101B-9397-08002B2CF9AE}" pid="3" name="MediaServiceImageTags">
    <vt:lpwstr/>
  </property>
</Properties>
</file>